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"/>
  </p:notesMasterIdLst>
  <p:handoutMasterIdLst>
    <p:handoutMasterId r:id="rId6"/>
  </p:handoutMasterIdLst>
  <p:sldIdLst>
    <p:sldId id="1016" r:id="rId2"/>
    <p:sldId id="1014" r:id="rId3"/>
    <p:sldId id="1015" r:id="rId4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7F95"/>
    <a:srgbClr val="21354E"/>
    <a:srgbClr val="1F2C3C"/>
    <a:srgbClr val="F1F4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49"/>
    <p:restoredTop sz="94643"/>
  </p:normalViewPr>
  <p:slideViewPr>
    <p:cSldViewPr snapToGrid="0" snapToObjects="1">
      <p:cViewPr varScale="1">
        <p:scale>
          <a:sx n="96" d="100"/>
          <a:sy n="96" d="100"/>
        </p:scale>
        <p:origin x="16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212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D6A193-9C76-774B-930B-1E7D3E85EE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6D780-B7AA-7649-99EF-19F9101784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1607D-9353-9C4C-AF24-6C9CA7022B0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24003C-5375-604A-AB4E-EDABF04F0A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4B954F-34DB-E146-89AD-513666F4B3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ADA01-CBD9-E841-A9A6-2F26E6CCD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7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897F4-2E69-7541-B07C-A3AEF1A9EDB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29540-E8A5-BB46-880D-FB60DEB47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84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4380" y="3059722"/>
            <a:ext cx="8549640" cy="996463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2800" b="1">
                <a:solidFill>
                  <a:schemeClr val="bg1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  <a:br>
              <a:rPr lang="en-US" dirty="0"/>
            </a:br>
            <a:r>
              <a:rPr lang="en-US" dirty="0"/>
              <a:t>a second line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57300" y="4302368"/>
            <a:ext cx="7543800" cy="410309"/>
          </a:xfrm>
        </p:spPr>
        <p:txBody>
          <a:bodyPr>
            <a:normAutofit/>
          </a:bodyPr>
          <a:lstStyle>
            <a:lvl1pPr marL="0" indent="0" algn="ctr">
              <a:buNone/>
              <a:defRPr sz="1100" spc="100" baseline="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dirty="0"/>
              <a:t>WEDNESDAY MAY 29TH 2019</a:t>
            </a:r>
          </a:p>
        </p:txBody>
      </p:sp>
    </p:spTree>
    <p:extLst>
      <p:ext uri="{BB962C8B-B14F-4D97-AF65-F5344CB8AC3E}">
        <p14:creationId xmlns:p14="http://schemas.microsoft.com/office/powerpoint/2010/main" val="949385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with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EBC209-1607-614E-8D29-54926667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D652209-D17C-C842-941E-4604E5544947}"/>
              </a:ext>
            </a:extLst>
          </p:cNvPr>
          <p:cNvSpPr/>
          <p:nvPr userDrawn="1"/>
        </p:nvSpPr>
        <p:spPr>
          <a:xfrm>
            <a:off x="516467" y="1500011"/>
            <a:ext cx="45720" cy="5703853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C6449-F1EC-4EA8-BEF0-D1F07C3081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5350" y="2286000"/>
            <a:ext cx="4046301" cy="4918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C60E44-6A00-43D2-9278-62F4895ADE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5350" y="1500011"/>
            <a:ext cx="4046397" cy="65449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217F95"/>
                </a:solidFill>
                <a:latin typeface="Larsseit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C5FBE4E-E8B0-4EBE-BC27-23AF6ED5EF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16655" y="2305456"/>
            <a:ext cx="4046301" cy="4918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5E168E2-0A1C-4B2E-8CC4-8373B31FED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6655" y="1519467"/>
            <a:ext cx="4046397" cy="65449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217F95"/>
                </a:solidFill>
                <a:latin typeface="Larsseit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551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EBC209-1607-614E-8D29-54926667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D652209-D17C-C842-941E-4604E5544947}"/>
              </a:ext>
            </a:extLst>
          </p:cNvPr>
          <p:cNvSpPr/>
          <p:nvPr userDrawn="1"/>
        </p:nvSpPr>
        <p:spPr>
          <a:xfrm>
            <a:off x="516467" y="1500011"/>
            <a:ext cx="45720" cy="5703853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28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with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EBC209-1607-614E-8D29-54926667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56A7A29-6511-45E6-AA97-BD501FD03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</p:spTree>
    <p:extLst>
      <p:ext uri="{BB962C8B-B14F-4D97-AF65-F5344CB8AC3E}">
        <p14:creationId xmlns:p14="http://schemas.microsoft.com/office/powerpoint/2010/main" val="1089922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944693D-0EDB-2640-B280-A1D3881895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419" y="2288992"/>
            <a:ext cx="3903662" cy="67812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EEF0BA2-2B12-DB4A-ACDA-244D4F8554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6419" y="1385319"/>
            <a:ext cx="4732578" cy="570803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 spc="100" baseline="0">
                <a:solidFill>
                  <a:srgbClr val="217F95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HERE HERE LOREM IPSUM DOLOR SIT AMET, CONSECTETUR ADIPISCING ELIT. FUSCE EU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23E31442-3D16-3443-A5C5-5C8B592E99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6419" y="1985695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EBC209-1607-614E-8D29-54926667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55ACF397-FC2B-0D4F-A028-F1C1C2821FF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6419" y="6536901"/>
            <a:ext cx="3903662" cy="67812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1880B08-EC3F-924E-AF93-2C3D6CA2C8D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6419" y="5633228"/>
            <a:ext cx="4732578" cy="570803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 spc="100" baseline="0">
                <a:solidFill>
                  <a:srgbClr val="217F95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HERE HERE LOREM IPSUM DOLOR SIT AMET, CONSECTETUR ADIPISCING ELIT. FUSCE EU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3B84136C-FE63-B14F-A8AD-35E667543A7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46419" y="6233604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A31BFCA3-8755-3945-895D-7788F018AAD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6419" y="4407159"/>
            <a:ext cx="3903662" cy="67812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DA0FC021-E828-AD45-BB9F-128C0317D52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6419" y="3503486"/>
            <a:ext cx="4732578" cy="570803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 spc="100" baseline="0">
                <a:solidFill>
                  <a:srgbClr val="217F95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HERE HERE LOREM IPSUM DOLOR SIT AMET, CONSECTETUR ADIPISCING ELIT. FUSCE EU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7E25AA05-5B9F-B14B-A172-ED1CEA830E8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6419" y="4103862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3012EA-CBB3-F644-9FB8-C52713DAC0D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157110" y="1956122"/>
            <a:ext cx="2008187" cy="101123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C55DDF39-13F1-9E4C-B164-7831210E793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57110" y="4074289"/>
            <a:ext cx="2008187" cy="101123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C5EC37D9-7828-254E-9935-6DF40AA3D9D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57110" y="6204031"/>
            <a:ext cx="2008187" cy="101123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70316E-E1EC-4339-A9AB-0C4CCB03E6EF}"/>
              </a:ext>
            </a:extLst>
          </p:cNvPr>
          <p:cNvSpPr/>
          <p:nvPr userDrawn="1"/>
        </p:nvSpPr>
        <p:spPr>
          <a:xfrm>
            <a:off x="516467" y="1500011"/>
            <a:ext cx="45720" cy="5703853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44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EBC209-1607-614E-8D29-54926667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2481D3-5C12-CA4F-95A7-97A86660C489}"/>
              </a:ext>
            </a:extLst>
          </p:cNvPr>
          <p:cNvSpPr/>
          <p:nvPr userDrawn="1"/>
        </p:nvSpPr>
        <p:spPr>
          <a:xfrm>
            <a:off x="337591" y="1539428"/>
            <a:ext cx="2186148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944693D-0EDB-2640-B280-A1D3881895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1432" y="1728137"/>
            <a:ext cx="1804184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4F2E6F-E0FB-4A45-AE44-67FB60DB733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24559" y="3297028"/>
            <a:ext cx="1412212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363AB2-C69E-C54F-9E8D-7DAB41FF726F}"/>
              </a:ext>
            </a:extLst>
          </p:cNvPr>
          <p:cNvSpPr/>
          <p:nvPr userDrawn="1"/>
        </p:nvSpPr>
        <p:spPr>
          <a:xfrm>
            <a:off x="337591" y="1539428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840FE1-2A2E-8F4E-B21A-33BAB27DAF36}"/>
              </a:ext>
            </a:extLst>
          </p:cNvPr>
          <p:cNvSpPr/>
          <p:nvPr userDrawn="1"/>
        </p:nvSpPr>
        <p:spPr>
          <a:xfrm>
            <a:off x="2733551" y="1539428"/>
            <a:ext cx="2186148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E492FBF2-A79E-8D42-8637-EB331788547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947392" y="1728137"/>
            <a:ext cx="1804184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C7DD9E3C-1C27-A94B-B86C-310E4F3E082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120519" y="3297028"/>
            <a:ext cx="1412212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421C59-CC7F-8143-8EC8-65AC3F33F2BF}"/>
              </a:ext>
            </a:extLst>
          </p:cNvPr>
          <p:cNvSpPr/>
          <p:nvPr userDrawn="1"/>
        </p:nvSpPr>
        <p:spPr>
          <a:xfrm>
            <a:off x="2733551" y="1539428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E6331D-A972-B546-BDAF-12011633BB93}"/>
              </a:ext>
            </a:extLst>
          </p:cNvPr>
          <p:cNvSpPr/>
          <p:nvPr userDrawn="1"/>
        </p:nvSpPr>
        <p:spPr>
          <a:xfrm>
            <a:off x="5129511" y="1539428"/>
            <a:ext cx="2186148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33C8CD82-124B-EF4E-A443-9AAD614D5B7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343352" y="1728137"/>
            <a:ext cx="1804184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5820827C-5BE7-564C-A124-A5B99F2AB228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5516479" y="3297028"/>
            <a:ext cx="1412212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BFE7048-E7E8-CA44-A8CD-5DA150A5A9BD}"/>
              </a:ext>
            </a:extLst>
          </p:cNvPr>
          <p:cNvSpPr/>
          <p:nvPr userDrawn="1"/>
        </p:nvSpPr>
        <p:spPr>
          <a:xfrm>
            <a:off x="5129511" y="1539428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2B429B-B177-EF4F-90C7-47B50F6B4BB5}"/>
              </a:ext>
            </a:extLst>
          </p:cNvPr>
          <p:cNvSpPr/>
          <p:nvPr userDrawn="1"/>
        </p:nvSpPr>
        <p:spPr>
          <a:xfrm>
            <a:off x="7525471" y="1539428"/>
            <a:ext cx="2186148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2B506FF8-5723-BA4E-ADE8-E68F1357B0F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739312" y="1728137"/>
            <a:ext cx="1804184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25D64F30-FAA5-D842-A79A-2F6D4C470F9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912439" y="3297028"/>
            <a:ext cx="1412212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5556159-33A6-DB46-97BE-EEADA65702B3}"/>
              </a:ext>
            </a:extLst>
          </p:cNvPr>
          <p:cNvSpPr/>
          <p:nvPr userDrawn="1"/>
        </p:nvSpPr>
        <p:spPr>
          <a:xfrm>
            <a:off x="7525471" y="1539428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FDBBC93-5030-DE43-B9F4-E1CDBCD8A351}"/>
              </a:ext>
            </a:extLst>
          </p:cNvPr>
          <p:cNvSpPr/>
          <p:nvPr userDrawn="1"/>
        </p:nvSpPr>
        <p:spPr>
          <a:xfrm>
            <a:off x="337591" y="4433098"/>
            <a:ext cx="2186148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CB25EA67-7CC6-1A4A-A4B2-B969EE5A40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51432" y="4621807"/>
            <a:ext cx="1804184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92DD67EA-9734-CA4F-B44C-F3A9035BE13D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24559" y="6190698"/>
            <a:ext cx="1412212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4846308-4EC4-5245-9561-8C16457E8025}"/>
              </a:ext>
            </a:extLst>
          </p:cNvPr>
          <p:cNvSpPr/>
          <p:nvPr userDrawn="1"/>
        </p:nvSpPr>
        <p:spPr>
          <a:xfrm>
            <a:off x="337591" y="4433098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747B365-811A-7C44-BB9E-797BCECFE749}"/>
              </a:ext>
            </a:extLst>
          </p:cNvPr>
          <p:cNvSpPr/>
          <p:nvPr userDrawn="1"/>
        </p:nvSpPr>
        <p:spPr>
          <a:xfrm>
            <a:off x="2733551" y="4433098"/>
            <a:ext cx="2186148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C32CFFD4-3749-1342-9E6E-B6DAB7EA9FA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947392" y="4621807"/>
            <a:ext cx="1804184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5B43C71A-A816-1B4F-B827-AC0EBD0BBC4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120519" y="6190698"/>
            <a:ext cx="1412212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52A981A-D3F9-054B-A52A-72920745DEA5}"/>
              </a:ext>
            </a:extLst>
          </p:cNvPr>
          <p:cNvSpPr/>
          <p:nvPr userDrawn="1"/>
        </p:nvSpPr>
        <p:spPr>
          <a:xfrm>
            <a:off x="2733551" y="4433098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56F8027-6062-2E4B-8201-7D4DA0971C0E}"/>
              </a:ext>
            </a:extLst>
          </p:cNvPr>
          <p:cNvSpPr/>
          <p:nvPr userDrawn="1"/>
        </p:nvSpPr>
        <p:spPr>
          <a:xfrm>
            <a:off x="5129511" y="4433098"/>
            <a:ext cx="2186148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648EAC6A-4825-D945-B574-9D271DFDFE0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343352" y="4621807"/>
            <a:ext cx="1804184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3A6252A6-F255-E94A-A54D-A46D710EF9DB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5516479" y="6190698"/>
            <a:ext cx="1412212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BECDA9-AD3F-1742-AF48-C44B52F31C31}"/>
              </a:ext>
            </a:extLst>
          </p:cNvPr>
          <p:cNvSpPr/>
          <p:nvPr userDrawn="1"/>
        </p:nvSpPr>
        <p:spPr>
          <a:xfrm>
            <a:off x="5129511" y="4433098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688F10F-EA55-3247-94D8-38DEC6E9542C}"/>
              </a:ext>
            </a:extLst>
          </p:cNvPr>
          <p:cNvSpPr/>
          <p:nvPr userDrawn="1"/>
        </p:nvSpPr>
        <p:spPr>
          <a:xfrm>
            <a:off x="7525471" y="4433098"/>
            <a:ext cx="2186148" cy="2671530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23677C91-512A-AD46-9D65-82C6CEF8E6F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739312" y="4621807"/>
            <a:ext cx="1804184" cy="138018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8" name="Picture Placeholder 3">
            <a:extLst>
              <a:ext uri="{FF2B5EF4-FFF2-40B4-BE49-F238E27FC236}">
                <a16:creationId xmlns:a16="http://schemas.microsoft.com/office/drawing/2014/main" id="{80C17A86-E5DE-FA4C-BC9E-002721A750CA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7912439" y="6190698"/>
            <a:ext cx="1412212" cy="74810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3D88DC5-764A-7540-B7DC-06F01885AD90}"/>
              </a:ext>
            </a:extLst>
          </p:cNvPr>
          <p:cNvSpPr/>
          <p:nvPr userDrawn="1"/>
        </p:nvSpPr>
        <p:spPr>
          <a:xfrm>
            <a:off x="7525471" y="4433098"/>
            <a:ext cx="45719" cy="2671530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50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E1ED8139-52C0-9249-AD82-AB9B5BF43D49}"/>
              </a:ext>
            </a:extLst>
          </p:cNvPr>
          <p:cNvSpPr/>
          <p:nvPr userDrawn="1"/>
        </p:nvSpPr>
        <p:spPr>
          <a:xfrm>
            <a:off x="516468" y="1500011"/>
            <a:ext cx="3489090" cy="5703854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944693D-0EDB-2640-B280-A1D3881895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3116" y="2157653"/>
            <a:ext cx="4415815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EEF0BA2-2B12-DB4A-ACDA-244D4F8554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83116" y="1253980"/>
            <a:ext cx="4415815" cy="570803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 spc="100" baseline="0">
                <a:solidFill>
                  <a:srgbClr val="217F95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HERE HERE LOREM IPSUM DOLOR ES TISIT AMET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23E31442-3D16-3443-A5C5-5C8B592E99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883116" y="1854356"/>
            <a:ext cx="4415815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EBC209-1607-614E-8D29-54926667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3C4EC48D-34B8-214A-8E22-FA529A79558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883116" y="3280398"/>
            <a:ext cx="4415815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8ABDF5B1-2948-454B-8994-D7885ED47F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83116" y="2977101"/>
            <a:ext cx="4415815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5D39454-61F8-2444-9F73-43BAF51020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883116" y="4808256"/>
            <a:ext cx="4415815" cy="67812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D0E8258B-64C9-864C-A3A1-1869AEF316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883116" y="4504959"/>
            <a:ext cx="4415815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44DFC525-9280-8B47-8C9F-CAAE8FC7D95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883116" y="5931001"/>
            <a:ext cx="4415815" cy="678123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67BE436B-63F4-6B4A-87EF-F85CC3135CE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883116" y="5627704"/>
            <a:ext cx="4415815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6068A83-906D-BE4E-AF59-7CB2226C6C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9455" y="4027251"/>
            <a:ext cx="2678145" cy="2940708"/>
          </a:xfrm>
        </p:spPr>
        <p:txBody>
          <a:bodyPr>
            <a:normAutofit/>
          </a:bodyPr>
          <a:lstStyle>
            <a:lvl1pPr marL="0" indent="0">
              <a:lnSpc>
                <a:spcPts val="1600"/>
              </a:lnSpc>
              <a:buNone/>
              <a:defRPr sz="1200">
                <a:solidFill>
                  <a:srgbClr val="1F2C3C"/>
                </a:solidFill>
                <a:latin typeface="Larsseit" panose="00000500000000000000" pitchFamily="50" charset="0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Details can go here and here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</a:t>
            </a: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D652209-D17C-C842-941E-4604E5544947}"/>
              </a:ext>
            </a:extLst>
          </p:cNvPr>
          <p:cNvSpPr/>
          <p:nvPr userDrawn="1"/>
        </p:nvSpPr>
        <p:spPr>
          <a:xfrm>
            <a:off x="516467" y="1500011"/>
            <a:ext cx="45720" cy="5703853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24FF237-4948-4518-8CAF-5C2F6858268E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79455" y="1823484"/>
            <a:ext cx="3251595" cy="206271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64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 Bi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E1ED8139-52C0-9249-AD82-AB9B5BF43D49}"/>
              </a:ext>
            </a:extLst>
          </p:cNvPr>
          <p:cNvSpPr/>
          <p:nvPr userDrawn="1"/>
        </p:nvSpPr>
        <p:spPr>
          <a:xfrm>
            <a:off x="470747" y="1500011"/>
            <a:ext cx="4043341" cy="1615431"/>
          </a:xfrm>
          <a:prstGeom prst="rect">
            <a:avLst/>
          </a:prstGeom>
          <a:solidFill>
            <a:srgbClr val="F1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944693D-0EDB-2640-B280-A1D3881895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335" y="3619458"/>
            <a:ext cx="3736798" cy="1587541"/>
          </a:xfrm>
        </p:spPr>
        <p:txBody>
          <a:bodyPr>
            <a:noAutofit/>
          </a:bodyPr>
          <a:lstStyle>
            <a:lvl1pPr marL="171450" marR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n-US" dirty="0" err="1"/>
              <a:t>doloreu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Lorem ipsum </a:t>
            </a:r>
            <a:r>
              <a:rPr lang="en-US" dirty="0" err="1"/>
              <a:t>doloreu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</a:t>
            </a:r>
            <a:r>
              <a:rPr lang="en-US" dirty="0" err="1"/>
              <a:t>doloreu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</a:t>
            </a:r>
            <a:r>
              <a:rPr lang="en-US" dirty="0" err="1"/>
              <a:t>doloreu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</a:t>
            </a:r>
            <a:r>
              <a:rPr lang="en-US" dirty="0" err="1"/>
              <a:t>doloreu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</a:t>
            </a:r>
            <a:r>
              <a:rPr lang="en-US" dirty="0" err="1"/>
              <a:t>doloreu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EEF0BA2-2B12-DB4A-ACDA-244D4F8554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4334" y="5271641"/>
            <a:ext cx="2568399" cy="3560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 spc="100" baseline="0">
                <a:solidFill>
                  <a:srgbClr val="217F95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REPRESENTATIVE CLIENTS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23E31442-3D16-3443-A5C5-5C8B592E99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4335" y="3327450"/>
            <a:ext cx="3736798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EDUCATION, LICENSES &amp; CERTIFICATIONS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EBC209-1607-614E-8D29-54926667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3C4EC48D-34B8-214A-8E22-FA529A79558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79129" y="3134621"/>
            <a:ext cx="4415815" cy="3602540"/>
          </a:xfrm>
        </p:spPr>
        <p:txBody>
          <a:bodyPr>
            <a:noAutofit/>
          </a:bodyPr>
          <a:lstStyle>
            <a:lvl1pPr marL="171450" marR="0" indent="-171450" algn="l" defTabSz="1005840" rtl="0" eaLnBrk="1" fontAlgn="auto" latinLnBrk="0" hangingPunct="1">
              <a:lnSpc>
                <a:spcPts val="148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</a:t>
            </a:r>
          </a:p>
          <a:p>
            <a:pPr marL="171450" marR="0" lvl="0" indent="-171450" algn="l" defTabSz="1005840" rtl="0" eaLnBrk="1" fontAlgn="auto" latinLnBrk="0" hangingPunct="1">
              <a:lnSpc>
                <a:spcPts val="148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</a:t>
            </a:r>
          </a:p>
          <a:p>
            <a:pPr marL="171450" marR="0" lvl="0" indent="-171450" algn="l" defTabSz="1005840" rtl="0" eaLnBrk="1" fontAlgn="auto" latinLnBrk="0" hangingPunct="1">
              <a:lnSpc>
                <a:spcPts val="148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</a:t>
            </a:r>
          </a:p>
          <a:p>
            <a:pPr marL="171450" marR="0" lvl="0" indent="-171450" algn="l" defTabSz="1005840" rtl="0" eaLnBrk="1" fontAlgn="auto" latinLnBrk="0" hangingPunct="1">
              <a:lnSpc>
                <a:spcPts val="148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</a:t>
            </a:r>
          </a:p>
          <a:p>
            <a:pPr marL="171450" marR="0" lvl="0" indent="-171450" algn="l" defTabSz="1005840" rtl="0" eaLnBrk="1" fontAlgn="auto" latinLnBrk="0" hangingPunct="1">
              <a:lnSpc>
                <a:spcPts val="148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</a:t>
            </a:r>
          </a:p>
          <a:p>
            <a:pPr lvl="0"/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8ABDF5B1-2948-454B-8994-D7885ED47F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179129" y="2831324"/>
            <a:ext cx="4415815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PROFESSIONAL AND INDUSTRY EXPERIENCE: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6068A83-906D-BE4E-AF59-7CB2226C6C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79129" y="1427633"/>
            <a:ext cx="4415815" cy="1217708"/>
          </a:xfrm>
        </p:spPr>
        <p:txBody>
          <a:bodyPr>
            <a:normAutofit/>
          </a:bodyPr>
          <a:lstStyle>
            <a:lvl1pPr marL="0" indent="0">
              <a:lnSpc>
                <a:spcPts val="160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Matt specializes in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id="{067440ED-1E4F-0944-9E5F-01EBA31F7489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74334" y="1671648"/>
            <a:ext cx="1086734" cy="1096952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11B76B-4E72-F545-A140-239C888A68CE}"/>
              </a:ext>
            </a:extLst>
          </p:cNvPr>
          <p:cNvSpPr/>
          <p:nvPr userDrawn="1"/>
        </p:nvSpPr>
        <p:spPr>
          <a:xfrm>
            <a:off x="470747" y="1500011"/>
            <a:ext cx="45720" cy="1615431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8F357CD5-BD82-E342-9291-7A6BBE8FEDA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894383" y="1601113"/>
            <a:ext cx="2516749" cy="253243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 spc="50" baseline="0">
                <a:solidFill>
                  <a:srgbClr val="217F95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276C2DE-8EE7-B642-A283-F903C3818F4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902851" y="1876432"/>
            <a:ext cx="2508282" cy="2812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1BD46F1-5242-C846-B111-988EC26FA29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911316" y="2162799"/>
            <a:ext cx="2499817" cy="8227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Direct: (012) 345-6789</a:t>
            </a:r>
          </a:p>
          <a:p>
            <a:pPr lvl="0"/>
            <a:r>
              <a:rPr lang="en-US" dirty="0"/>
              <a:t>Cell: (012) 345-6789</a:t>
            </a:r>
          </a:p>
          <a:p>
            <a:pPr lvl="0"/>
            <a:r>
              <a:rPr lang="en-US" dirty="0"/>
              <a:t>Email: </a:t>
            </a:r>
            <a:r>
              <a:rPr lang="en-US" dirty="0" err="1"/>
              <a:t>name@Keen-Summit.com</a:t>
            </a:r>
            <a:endParaRPr lang="en-US" dirty="0"/>
          </a:p>
          <a:p>
            <a:pPr lvl="0"/>
            <a:r>
              <a:rPr lang="en-US" dirty="0"/>
              <a:t>Website: </a:t>
            </a:r>
            <a:r>
              <a:rPr lang="en-US" dirty="0" err="1"/>
              <a:t>www.Keen-Summit.com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1511F8-4329-2345-BCE5-E19F4F04EB76}"/>
              </a:ext>
            </a:extLst>
          </p:cNvPr>
          <p:cNvSpPr/>
          <p:nvPr userDrawn="1"/>
        </p:nvSpPr>
        <p:spPr>
          <a:xfrm rot="5400000">
            <a:off x="3909682" y="4766749"/>
            <a:ext cx="45719" cy="1329715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1E4F854-5832-0F4F-9F66-9F1197DA3B3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74335" y="5771028"/>
            <a:ext cx="1086734" cy="5197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FINANCIAL </a:t>
            </a:r>
          </a:p>
          <a:p>
            <a:pPr lvl="0"/>
            <a:r>
              <a:rPr lang="en-US" dirty="0"/>
              <a:t>CLIENTS: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279C823D-8A4A-1A45-AD13-9883455F8AD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74335" y="6303392"/>
            <a:ext cx="1501598" cy="1314281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</a:t>
            </a:r>
          </a:p>
          <a:p>
            <a:pPr lvl="0"/>
            <a:r>
              <a:rPr lang="en-US" dirty="0"/>
              <a:t>Lorem ipsum dolor </a:t>
            </a:r>
          </a:p>
          <a:p>
            <a:pPr lvl="0"/>
            <a:r>
              <a:rPr lang="en-US" dirty="0"/>
              <a:t>Lorem ipsum dolor </a:t>
            </a:r>
          </a:p>
          <a:p>
            <a:pPr lvl="0"/>
            <a:r>
              <a:rPr lang="en-US" dirty="0"/>
              <a:t>Lorem ipsum dolor </a:t>
            </a:r>
          </a:p>
          <a:p>
            <a:pPr lvl="0"/>
            <a:r>
              <a:rPr lang="en-US" dirty="0"/>
              <a:t>Lorem ipsum dolor </a:t>
            </a:r>
          </a:p>
          <a:p>
            <a:pPr lvl="0"/>
            <a:r>
              <a:rPr lang="en-US" dirty="0"/>
              <a:t>Lorem ipsum dolor 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FA95F12A-1234-514B-9AC2-108C5118127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175932" y="5764370"/>
            <a:ext cx="1225519" cy="5197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CORPORATE CLIENTS: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2863DD5-B186-684B-A55F-02B3913EF16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175933" y="6296734"/>
            <a:ext cx="1501598" cy="1314281"/>
          </a:xfrm>
        </p:spPr>
        <p:txBody>
          <a:bodyPr>
            <a:noAutofit/>
          </a:bodyPr>
          <a:lstStyle>
            <a:lvl1pPr marL="171450" marR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</a:t>
            </a:r>
          </a:p>
          <a:p>
            <a:pPr lvl="0"/>
            <a:r>
              <a:rPr lang="en-US" dirty="0"/>
              <a:t>Lorem ipsum dolor </a:t>
            </a:r>
          </a:p>
          <a:p>
            <a:pPr lvl="0"/>
            <a:r>
              <a:rPr lang="en-US" dirty="0"/>
              <a:t>Lorem ipsum dolor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</a:t>
            </a:r>
          </a:p>
          <a:p>
            <a:pPr lvl="0"/>
            <a:endParaRPr lang="en-US" dirty="0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6D4E4F63-917C-0D4C-B791-45D45E102DB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677531" y="5764370"/>
            <a:ext cx="1086734" cy="5197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RETAIL</a:t>
            </a:r>
          </a:p>
          <a:p>
            <a:pPr lvl="0"/>
            <a:r>
              <a:rPr lang="en-US" dirty="0"/>
              <a:t>CLIENTS: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154C7195-ABBF-6042-B790-7CADAE5597D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677531" y="6296734"/>
            <a:ext cx="1501598" cy="1314281"/>
          </a:xfrm>
        </p:spPr>
        <p:txBody>
          <a:bodyPr>
            <a:noAutofit/>
          </a:bodyPr>
          <a:lstStyle>
            <a:lvl1pPr marL="171450" marR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</a:t>
            </a:r>
          </a:p>
          <a:p>
            <a:pPr marL="171450" marR="0" lvl="0" indent="-171450" algn="l" defTabSz="10058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11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4380" y="2365241"/>
            <a:ext cx="8549640" cy="996463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2800" b="1">
                <a:solidFill>
                  <a:schemeClr val="bg1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  <a:br>
              <a:rPr lang="en-US" dirty="0"/>
            </a:br>
            <a:r>
              <a:rPr lang="en-US" dirty="0"/>
              <a:t>a second line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57300" y="3607887"/>
            <a:ext cx="7543800" cy="410309"/>
          </a:xfrm>
        </p:spPr>
        <p:txBody>
          <a:bodyPr>
            <a:normAutofit/>
          </a:bodyPr>
          <a:lstStyle>
            <a:lvl1pPr marL="0" indent="0" algn="ctr">
              <a:buNone/>
              <a:defRPr sz="1100" spc="100" baseline="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dirty="0"/>
              <a:t>WEDNESDAY MAY 29TH 2019</a:t>
            </a:r>
          </a:p>
        </p:txBody>
      </p:sp>
    </p:spTree>
    <p:extLst>
      <p:ext uri="{BB962C8B-B14F-4D97-AF65-F5344CB8AC3E}">
        <p14:creationId xmlns:p14="http://schemas.microsoft.com/office/powerpoint/2010/main" val="1201709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E8CDAC9B-7A54-3642-B37C-5B25C62E3F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A85D11-DC72-1E45-BE41-017990ACD3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7913" y="1501068"/>
            <a:ext cx="3903662" cy="418043"/>
          </a:xfrm>
        </p:spPr>
        <p:txBody>
          <a:bodyPr/>
          <a:lstStyle>
            <a:lvl1pPr marL="0" indent="0">
              <a:buNone/>
              <a:defRPr sz="2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goes here and here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372A732-77DB-9646-B7BA-7676BEB2B1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7913" y="1919111"/>
            <a:ext cx="3903662" cy="666045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6F4C8D8-4475-D444-B06C-3B292E5768FD}"/>
              </a:ext>
            </a:extLst>
          </p:cNvPr>
          <p:cNvSpPr/>
          <p:nvPr userDrawn="1"/>
        </p:nvSpPr>
        <p:spPr>
          <a:xfrm>
            <a:off x="691625" y="1467201"/>
            <a:ext cx="316443" cy="316443"/>
          </a:xfrm>
          <a:prstGeom prst="ellipse">
            <a:avLst/>
          </a:prstGeom>
          <a:solidFill>
            <a:srgbClr val="1F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0804650-6088-0742-BF2E-AC61752D20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3641" y="1512356"/>
            <a:ext cx="197731" cy="271288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50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F7C02565-A55C-5A4F-9B25-06A7726F1C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7913" y="2946045"/>
            <a:ext cx="3903662" cy="418043"/>
          </a:xfrm>
        </p:spPr>
        <p:txBody>
          <a:bodyPr/>
          <a:lstStyle>
            <a:lvl1pPr marL="0" indent="0">
              <a:buNone/>
              <a:defRPr sz="2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goes here and here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944693D-0EDB-2640-B280-A1D3881895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7913" y="3364088"/>
            <a:ext cx="3903662" cy="666045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FE16B93-68A7-A14E-AE7B-88842A8CA42A}"/>
              </a:ext>
            </a:extLst>
          </p:cNvPr>
          <p:cNvSpPr/>
          <p:nvPr userDrawn="1"/>
        </p:nvSpPr>
        <p:spPr>
          <a:xfrm>
            <a:off x="691625" y="2912178"/>
            <a:ext cx="316443" cy="316443"/>
          </a:xfrm>
          <a:prstGeom prst="ellipse">
            <a:avLst/>
          </a:prstGeom>
          <a:solidFill>
            <a:srgbClr val="1F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54965ED1-1AC6-6A4E-93E4-3A5C215182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641" y="2957333"/>
            <a:ext cx="197731" cy="271288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50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0E5855-8B61-F648-A802-771E73C09CCD}"/>
              </a:ext>
            </a:extLst>
          </p:cNvPr>
          <p:cNvSpPr/>
          <p:nvPr userDrawn="1"/>
        </p:nvSpPr>
        <p:spPr>
          <a:xfrm>
            <a:off x="5022784" y="1467555"/>
            <a:ext cx="45719" cy="5576712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F40E4F6-48D4-9C49-9C7D-EE559CD5A9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7913" y="4413601"/>
            <a:ext cx="3903662" cy="418043"/>
          </a:xfrm>
        </p:spPr>
        <p:txBody>
          <a:bodyPr/>
          <a:lstStyle>
            <a:lvl1pPr marL="0" indent="0">
              <a:buNone/>
              <a:defRPr sz="2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goes here and here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79E07CE2-6478-4444-A2CD-E1B265A8AD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77913" y="4831644"/>
            <a:ext cx="3903662" cy="666045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91EE51C-098E-144D-8BBB-90EAB93A9D9A}"/>
              </a:ext>
            </a:extLst>
          </p:cNvPr>
          <p:cNvSpPr/>
          <p:nvPr userDrawn="1"/>
        </p:nvSpPr>
        <p:spPr>
          <a:xfrm>
            <a:off x="691625" y="4379734"/>
            <a:ext cx="316443" cy="316443"/>
          </a:xfrm>
          <a:prstGeom prst="ellipse">
            <a:avLst/>
          </a:prstGeom>
          <a:solidFill>
            <a:srgbClr val="1F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1004D109-79AB-154C-94CA-3F367CB268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3641" y="4424889"/>
            <a:ext cx="197731" cy="271288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50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77F0CBD0-9CE6-3A4F-B673-C2B528937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77913" y="5881156"/>
            <a:ext cx="3903662" cy="418043"/>
          </a:xfrm>
        </p:spPr>
        <p:txBody>
          <a:bodyPr/>
          <a:lstStyle>
            <a:lvl1pPr marL="0" indent="0">
              <a:buNone/>
              <a:defRPr sz="2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goes here and here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C0913-C7AF-5A44-AFC6-FCE9488468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7913" y="6299199"/>
            <a:ext cx="3903662" cy="666045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0B3196E-330E-4342-B0D9-7AC500282572}"/>
              </a:ext>
            </a:extLst>
          </p:cNvPr>
          <p:cNvSpPr/>
          <p:nvPr userDrawn="1"/>
        </p:nvSpPr>
        <p:spPr>
          <a:xfrm>
            <a:off x="691625" y="5847289"/>
            <a:ext cx="316443" cy="316443"/>
          </a:xfrm>
          <a:prstGeom prst="ellipse">
            <a:avLst/>
          </a:prstGeom>
          <a:solidFill>
            <a:srgbClr val="1F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FDB02AF5-F2A9-7047-8FDF-31DD49DB1E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3641" y="5892444"/>
            <a:ext cx="197731" cy="271288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50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F4B92981-1426-CE49-A324-65DC31AE96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07957" y="1501068"/>
            <a:ext cx="3903662" cy="418043"/>
          </a:xfrm>
        </p:spPr>
        <p:txBody>
          <a:bodyPr/>
          <a:lstStyle>
            <a:lvl1pPr marL="0" indent="0">
              <a:buNone/>
              <a:defRPr sz="2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goes here and here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EEF0BA2-2B12-DB4A-ACDA-244D4F8554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07957" y="1919111"/>
            <a:ext cx="3903662" cy="666045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144B5C2-3C76-2F4C-9A58-6E8BE96F12DF}"/>
              </a:ext>
            </a:extLst>
          </p:cNvPr>
          <p:cNvSpPr/>
          <p:nvPr userDrawn="1"/>
        </p:nvSpPr>
        <p:spPr>
          <a:xfrm>
            <a:off x="5421669" y="1467201"/>
            <a:ext cx="316443" cy="316443"/>
          </a:xfrm>
          <a:prstGeom prst="ellipse">
            <a:avLst/>
          </a:prstGeom>
          <a:solidFill>
            <a:srgbClr val="1F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0174995D-B689-0647-B72D-3ABAE2B7D53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53685" y="1512356"/>
            <a:ext cx="197731" cy="271288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50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973BA2FC-41BF-BB42-B012-B646EA985AC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07957" y="2946045"/>
            <a:ext cx="3903662" cy="418043"/>
          </a:xfrm>
        </p:spPr>
        <p:txBody>
          <a:bodyPr/>
          <a:lstStyle>
            <a:lvl1pPr marL="0" indent="0">
              <a:buNone/>
              <a:defRPr sz="2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goes here and here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D3BA683-07AF-1947-9F97-5A68D7881D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07957" y="3364088"/>
            <a:ext cx="3903662" cy="666045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E7F89C8-136A-0445-80A5-D19F7755F061}"/>
              </a:ext>
            </a:extLst>
          </p:cNvPr>
          <p:cNvSpPr/>
          <p:nvPr userDrawn="1"/>
        </p:nvSpPr>
        <p:spPr>
          <a:xfrm>
            <a:off x="5421669" y="2912178"/>
            <a:ext cx="316443" cy="316443"/>
          </a:xfrm>
          <a:prstGeom prst="ellipse">
            <a:avLst/>
          </a:prstGeom>
          <a:solidFill>
            <a:srgbClr val="1F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7769DB0B-534F-564F-A287-B89AC79406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53685" y="2957333"/>
            <a:ext cx="197731" cy="271288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50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2316D6E1-B0B8-6741-97D4-53D6E91204D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07957" y="4413601"/>
            <a:ext cx="3903662" cy="418043"/>
          </a:xfrm>
        </p:spPr>
        <p:txBody>
          <a:bodyPr/>
          <a:lstStyle>
            <a:lvl1pPr marL="0" indent="0">
              <a:buNone/>
              <a:defRPr sz="2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goes here and here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01974DFD-8073-0B4F-A6B4-4E580403C6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807957" y="4831644"/>
            <a:ext cx="3903662" cy="666045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95AF9F3-94A7-FB4E-993E-7EE6001ABED7}"/>
              </a:ext>
            </a:extLst>
          </p:cNvPr>
          <p:cNvSpPr/>
          <p:nvPr userDrawn="1"/>
        </p:nvSpPr>
        <p:spPr>
          <a:xfrm>
            <a:off x="5421669" y="4379734"/>
            <a:ext cx="316443" cy="316443"/>
          </a:xfrm>
          <a:prstGeom prst="ellipse">
            <a:avLst/>
          </a:prstGeom>
          <a:solidFill>
            <a:srgbClr val="1F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23E31442-3D16-3443-A5C5-5C8B592E99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53685" y="4424889"/>
            <a:ext cx="197731" cy="271288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50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58" name="Text Placeholder 8">
            <a:extLst>
              <a:ext uri="{FF2B5EF4-FFF2-40B4-BE49-F238E27FC236}">
                <a16:creationId xmlns:a16="http://schemas.microsoft.com/office/drawing/2014/main" id="{9365D472-81F0-C34C-A2E9-8B9D137B52D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07957" y="5881156"/>
            <a:ext cx="3903662" cy="418043"/>
          </a:xfrm>
        </p:spPr>
        <p:txBody>
          <a:bodyPr/>
          <a:lstStyle>
            <a:lvl1pPr marL="0" indent="0">
              <a:buNone/>
              <a:defRPr sz="2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Subtitle goes here and here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3B1790A0-6A34-414C-8819-BB5347EFC21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07957" y="6299199"/>
            <a:ext cx="3903662" cy="666045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494D6BE-A6F7-9C48-894B-343290E2FDD6}"/>
              </a:ext>
            </a:extLst>
          </p:cNvPr>
          <p:cNvSpPr/>
          <p:nvPr userDrawn="1"/>
        </p:nvSpPr>
        <p:spPr>
          <a:xfrm>
            <a:off x="5421669" y="5847289"/>
            <a:ext cx="316443" cy="316443"/>
          </a:xfrm>
          <a:prstGeom prst="ellipse">
            <a:avLst/>
          </a:prstGeom>
          <a:solidFill>
            <a:srgbClr val="1F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 Placeholder 8">
            <a:extLst>
              <a:ext uri="{FF2B5EF4-FFF2-40B4-BE49-F238E27FC236}">
                <a16:creationId xmlns:a16="http://schemas.microsoft.com/office/drawing/2014/main" id="{5C6AA404-BE85-9E4D-84BA-A373854403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453685" y="5892444"/>
            <a:ext cx="197731" cy="271288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500">
                <a:solidFill>
                  <a:schemeClr val="bg1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56E86D68-0F51-264E-816A-B5FF280CBF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23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372A732-77DB-9646-B7BA-7676BEB2B1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6419" y="1501067"/>
            <a:ext cx="3903662" cy="1891667"/>
          </a:xfrm>
        </p:spPr>
        <p:txBody>
          <a:bodyPr>
            <a:noAutofit/>
          </a:bodyPr>
          <a:lstStyle>
            <a:lvl1pPr marL="0" marR="0" indent="0" algn="l" defTabSz="1005840" rtl="0" eaLnBrk="1" fontAlgn="auto" latinLnBrk="0" hangingPunct="1">
              <a:lnSpc>
                <a:spcPts val="16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1F2C3C"/>
                </a:solidFill>
                <a:latin typeface="Gauthier FY" panose="02000803020000020004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marL="0" marR="0" lvl="0" indent="0" algn="l" defTabSz="1005840" rtl="0" eaLnBrk="1" fontAlgn="auto" latinLnBrk="0" hangingPunct="1">
              <a:lnSpc>
                <a:spcPts val="148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habitant,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944693D-0EDB-2640-B280-A1D3881895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419" y="3929954"/>
            <a:ext cx="3903662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23E31442-3D16-3443-A5C5-5C8B592E99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6419" y="3545633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CCBE8AF-ED2B-DF41-ADB9-0B2B9B6827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03012FBE-4ADE-6945-B131-F44DC092E6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6419" y="5145296"/>
            <a:ext cx="3903662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F30D3671-A204-4446-82D2-A3D883AD33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6419" y="4760975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67" name="Text Placeholder 8">
            <a:extLst>
              <a:ext uri="{FF2B5EF4-FFF2-40B4-BE49-F238E27FC236}">
                <a16:creationId xmlns:a16="http://schemas.microsoft.com/office/drawing/2014/main" id="{860480E4-17E2-B041-A85D-BE16977CF90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6419" y="6360636"/>
            <a:ext cx="3903662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68" name="Text Placeholder 8">
            <a:extLst>
              <a:ext uri="{FF2B5EF4-FFF2-40B4-BE49-F238E27FC236}">
                <a16:creationId xmlns:a16="http://schemas.microsoft.com/office/drawing/2014/main" id="{5BCD79E4-6C5A-6748-9304-DF855E2F80B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6419" y="5976315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69" name="Text Placeholder 8">
            <a:extLst>
              <a:ext uri="{FF2B5EF4-FFF2-40B4-BE49-F238E27FC236}">
                <a16:creationId xmlns:a16="http://schemas.microsoft.com/office/drawing/2014/main" id="{CD74D878-CFDA-CC46-8CC6-DDD1EC14509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395270" y="1885388"/>
            <a:ext cx="3903662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70" name="Text Placeholder 8">
            <a:extLst>
              <a:ext uri="{FF2B5EF4-FFF2-40B4-BE49-F238E27FC236}">
                <a16:creationId xmlns:a16="http://schemas.microsoft.com/office/drawing/2014/main" id="{653D5EE3-EA8D-D24B-8B61-9227BCB66EF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395270" y="1501067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71" name="Text Placeholder 8">
            <a:extLst>
              <a:ext uri="{FF2B5EF4-FFF2-40B4-BE49-F238E27FC236}">
                <a16:creationId xmlns:a16="http://schemas.microsoft.com/office/drawing/2014/main" id="{69D4DBD1-8F63-1943-8277-7A6272088BF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395270" y="3100730"/>
            <a:ext cx="3903662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72" name="Text Placeholder 8">
            <a:extLst>
              <a:ext uri="{FF2B5EF4-FFF2-40B4-BE49-F238E27FC236}">
                <a16:creationId xmlns:a16="http://schemas.microsoft.com/office/drawing/2014/main" id="{FB8ADF20-5FFD-1143-B57C-2E85F206834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395270" y="2716409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73" name="Text Placeholder 8">
            <a:extLst>
              <a:ext uri="{FF2B5EF4-FFF2-40B4-BE49-F238E27FC236}">
                <a16:creationId xmlns:a16="http://schemas.microsoft.com/office/drawing/2014/main" id="{EB34122D-9AF9-864A-8776-173729BEA2F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395270" y="4316070"/>
            <a:ext cx="3903662" cy="678123"/>
          </a:xfrm>
        </p:spPr>
        <p:txBody>
          <a:bodyPr>
            <a:noAutofit/>
          </a:bodyPr>
          <a:lstStyle>
            <a:lvl1pPr marL="171450" indent="-171450">
              <a:lnSpc>
                <a:spcPts val="1480"/>
              </a:lnSpc>
              <a:buFont typeface="Arial" panose="020B0604020202020204" pitchFamily="34" charset="0"/>
              <a:buChar char="•"/>
              <a:defRPr sz="900" spc="5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vestibulum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tempus est.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habitantLorem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74" name="Text Placeholder 8">
            <a:extLst>
              <a:ext uri="{FF2B5EF4-FFF2-40B4-BE49-F238E27FC236}">
                <a16:creationId xmlns:a16="http://schemas.microsoft.com/office/drawing/2014/main" id="{EABE4135-3FDC-2644-8602-38533D7C698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395270" y="3931749"/>
            <a:ext cx="3903662" cy="280721"/>
          </a:xfrm>
        </p:spPr>
        <p:txBody>
          <a:bodyPr>
            <a:noAutofit/>
          </a:bodyPr>
          <a:lstStyle>
            <a:lvl1pPr marL="0" indent="0">
              <a:lnSpc>
                <a:spcPts val="1480"/>
              </a:lnSpc>
              <a:buNone/>
              <a:defRPr sz="1100" spc="100" baseline="0">
                <a:solidFill>
                  <a:srgbClr val="1F2C3C"/>
                </a:solidFill>
                <a:latin typeface="Larsseit" pitchFamily="2" charset="77"/>
              </a:defRPr>
            </a:lvl1pPr>
            <a:lvl2pPr marL="502920" indent="0">
              <a:buNone/>
              <a:defRPr sz="2200">
                <a:latin typeface="Gauthier FY" panose="02000803020000020004" pitchFamily="2" charset="77"/>
              </a:defRPr>
            </a:lvl2pPr>
            <a:lvl3pPr marL="1005840" indent="0">
              <a:buNone/>
              <a:defRPr sz="2200">
                <a:latin typeface="Gauthier FY" panose="02000803020000020004" pitchFamily="2" charset="77"/>
              </a:defRPr>
            </a:lvl3pPr>
            <a:lvl4pPr marL="1508760" indent="0">
              <a:buNone/>
              <a:defRPr sz="2200">
                <a:latin typeface="Gauthier FY" panose="02000803020000020004" pitchFamily="2" charset="77"/>
              </a:defRPr>
            </a:lvl4pPr>
            <a:lvl5pPr marL="2011680" indent="0">
              <a:buNone/>
              <a:defRPr sz="2200">
                <a:latin typeface="Gauthier FY" panose="02000803020000020004" pitchFamily="2" charset="77"/>
              </a:defRPr>
            </a:lvl5pPr>
          </a:lstStyle>
          <a:p>
            <a:pPr lvl="0"/>
            <a:r>
              <a:rPr lang="en-US" dirty="0"/>
              <a:t>TITLE:</a:t>
            </a:r>
          </a:p>
        </p:txBody>
      </p:sp>
    </p:spTree>
    <p:extLst>
      <p:ext uri="{BB962C8B-B14F-4D97-AF65-F5344CB8AC3E}">
        <p14:creationId xmlns:p14="http://schemas.microsoft.com/office/powerpoint/2010/main" val="256309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CCBE8AF-ED2B-DF41-ADB9-0B2B9B6827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04943-5333-4A06-87F2-D5C6A9594654}"/>
              </a:ext>
            </a:extLst>
          </p:cNvPr>
          <p:cNvSpPr>
            <a:spLocks noGrp="1"/>
          </p:cNvSpPr>
          <p:nvPr>
            <p:ph sz="quarter" idx="43"/>
          </p:nvPr>
        </p:nvSpPr>
        <p:spPr>
          <a:xfrm>
            <a:off x="846138" y="1501775"/>
            <a:ext cx="3903662" cy="53959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BF91774-7225-44A0-BE6D-0872DB560280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5308600" y="1505490"/>
            <a:ext cx="3903662" cy="5395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8027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ho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with Photos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CCBE8AF-ED2B-DF41-ADB9-0B2B9B6827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75F788-CA8D-44CF-811B-4A7FC42DDBB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3932" y="1828800"/>
            <a:ext cx="8871693" cy="5097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0942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ho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with Photos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CCBE8AF-ED2B-DF41-ADB9-0B2B9B6827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C0908B-3DAC-9448-8442-7E571A106A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7234" y="1829262"/>
            <a:ext cx="2143307" cy="3529816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AE8C07C5-494C-104E-A7F5-9F50113A42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87102" y="1829262"/>
            <a:ext cx="2143307" cy="3529816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AE9F0E8E-C18F-0C4B-BD99-21ABBBAC30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86970" y="1829262"/>
            <a:ext cx="2143307" cy="3529816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085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EBC209-1607-614E-8D29-54926667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D652209-D17C-C842-941E-4604E5544947}"/>
              </a:ext>
            </a:extLst>
          </p:cNvPr>
          <p:cNvSpPr/>
          <p:nvPr userDrawn="1"/>
        </p:nvSpPr>
        <p:spPr>
          <a:xfrm>
            <a:off x="516467" y="1500011"/>
            <a:ext cx="45720" cy="5703853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C6449-F1EC-4EA8-BEF0-D1F07C3081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5350" y="1500188"/>
            <a:ext cx="8720138" cy="5703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9027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with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514" y="624824"/>
            <a:ext cx="7186393" cy="617821"/>
          </a:xfrm>
        </p:spPr>
        <p:txBody>
          <a:bodyPr anchor="t">
            <a:normAutofit/>
          </a:bodyPr>
          <a:lstStyle>
            <a:lvl1pPr algn="ctr">
              <a:defRPr sz="2800" b="0">
                <a:solidFill>
                  <a:srgbClr val="1F2C3C"/>
                </a:solidFill>
                <a:latin typeface="Gauthier FY" panose="02000803020000020004" pitchFamily="2" charset="77"/>
              </a:defRPr>
            </a:lvl1pPr>
          </a:lstStyle>
          <a:p>
            <a:r>
              <a:rPr lang="en-US" dirty="0"/>
              <a:t>Title goes here here and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8479" y="7203865"/>
            <a:ext cx="2263140" cy="413808"/>
          </a:xfrm>
        </p:spPr>
        <p:txBody>
          <a:bodyPr/>
          <a:lstStyle>
            <a:lvl1pPr>
              <a:defRPr sz="1100">
                <a:solidFill>
                  <a:srgbClr val="1F2C3C"/>
                </a:solidFill>
                <a:latin typeface="Larsseit" pitchFamily="2" charset="77"/>
              </a:defRPr>
            </a:lvl1pPr>
          </a:lstStyle>
          <a:p>
            <a:fld id="{232A503A-94B1-5E42-BAA4-8A496B25C7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EBC209-1607-614E-8D29-54926667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7095" y="439836"/>
            <a:ext cx="1588600" cy="48801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D652209-D17C-C842-941E-4604E5544947}"/>
              </a:ext>
            </a:extLst>
          </p:cNvPr>
          <p:cNvSpPr/>
          <p:nvPr userDrawn="1"/>
        </p:nvSpPr>
        <p:spPr>
          <a:xfrm>
            <a:off x="516467" y="1500011"/>
            <a:ext cx="45720" cy="5703853"/>
          </a:xfrm>
          <a:prstGeom prst="rect">
            <a:avLst/>
          </a:prstGeom>
          <a:solidFill>
            <a:srgbClr val="21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C6449-F1EC-4EA8-BEF0-D1F07C3081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5350" y="2286000"/>
            <a:ext cx="8720138" cy="49180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C60E44-6A00-43D2-9278-62F4895ADE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5350" y="1500011"/>
            <a:ext cx="8720345" cy="65449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17F95"/>
                </a:solidFill>
                <a:latin typeface="Larsseit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9303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A21F5-E0E7-6F47-84CF-07C58FC1D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1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64" r:id="rId3"/>
    <p:sldLayoutId id="2147483665" r:id="rId4"/>
    <p:sldLayoutId id="2147483675" r:id="rId5"/>
    <p:sldLayoutId id="2147483673" r:id="rId6"/>
    <p:sldLayoutId id="2147483667" r:id="rId7"/>
    <p:sldLayoutId id="2147483674" r:id="rId8"/>
    <p:sldLayoutId id="2147483679" r:id="rId9"/>
    <p:sldLayoutId id="2147483680" r:id="rId10"/>
    <p:sldLayoutId id="2147483677" r:id="rId11"/>
    <p:sldLayoutId id="2147483678" r:id="rId12"/>
    <p:sldLayoutId id="2147483666" r:id="rId13"/>
    <p:sldLayoutId id="2147483670" r:id="rId14"/>
    <p:sldLayoutId id="2147483671" r:id="rId15"/>
    <p:sldLayoutId id="2147483672" r:id="rId16"/>
  </p:sldLayoutIdLst>
  <p:hf hdr="0" ftr="0" dt="0"/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Gauthier FY" panose="02000803020000020004" pitchFamily="50" charset="0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10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Larsseit" panose="00000500000000000000" pitchFamily="50" charset="0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10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Larsseit" panose="00000500000000000000" pitchFamily="50" charset="0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10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Larsseit" panose="00000500000000000000" pitchFamily="50" charset="0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10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Larsseit" panose="00000500000000000000" pitchFamily="50" charset="0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10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Larsseit" panose="00000500000000000000" pitchFamily="50" charset="0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23FAA-FC89-60AD-64AE-FA1F6CFCD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16F85DC4-3BC8-5CA6-2D05-672DC303C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514" y="382966"/>
            <a:ext cx="7186393" cy="617821"/>
          </a:xfrm>
        </p:spPr>
        <p:txBody>
          <a:bodyPr>
            <a:normAutofit/>
          </a:bodyPr>
          <a:lstStyle/>
          <a:p>
            <a:r>
              <a:rPr lang="en-US" dirty="0"/>
              <a:t>SolAero Technologies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FE2F98-CF25-5A9A-80C5-9261DAD99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48479" y="7066705"/>
            <a:ext cx="2263140" cy="413808"/>
          </a:xfrm>
        </p:spPr>
        <p:txBody>
          <a:bodyPr/>
          <a:lstStyle/>
          <a:p>
            <a:fld id="{232A503A-94B1-5E42-BAA4-8A496B25C751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7BE02BE-08B6-EB71-93C7-C1B05DD215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06464" y="2404833"/>
            <a:ext cx="5476840" cy="67812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050" dirty="0">
                <a:solidFill>
                  <a:schemeClr val="accent6">
                    <a:lumMod val="10000"/>
                  </a:schemeClr>
                </a:solidFill>
                <a:latin typeface="Larsseit" panose="00000500000000000000" pitchFamily="50" charset="0"/>
                <a:cs typeface="Times New Roman" pitchFamily="18" charset="0"/>
              </a:rPr>
              <a:t>Founded in 1998, SolAero Technologies Corp. is a leading provider of high efficiency solar cells, solar panels and composite structural products for satellite and aerospace applications. SolAero is a leader in the development, manufacturing and delivery of high efficiency solar cells, </a:t>
            </a:r>
            <a:r>
              <a:rPr lang="en-US" sz="1050" dirty="0" err="1">
                <a:solidFill>
                  <a:schemeClr val="accent6">
                    <a:lumMod val="10000"/>
                  </a:schemeClr>
                </a:solidFill>
                <a:latin typeface="Larsseit" panose="00000500000000000000" pitchFamily="50" charset="0"/>
                <a:cs typeface="Times New Roman" pitchFamily="18" charset="0"/>
              </a:rPr>
              <a:t>Coverglass</a:t>
            </a:r>
            <a:r>
              <a:rPr lang="en-US" sz="1050" dirty="0">
                <a:solidFill>
                  <a:schemeClr val="accent6">
                    <a:lumMod val="10000"/>
                  </a:schemeClr>
                </a:solidFill>
                <a:latin typeface="Larsseit" panose="00000500000000000000" pitchFamily="50" charset="0"/>
                <a:cs typeface="Times New Roman" pitchFamily="18" charset="0"/>
              </a:rPr>
              <a:t> Interconnected  Cells (CICs) and solar panels to the aerospace industry. The products are viewed as mission‐critical as a satellite’s operational success depends on its available power and capacity to transmit data. SolAero manufactures its products in a specialized solar cell foundry enabling high‐volume, cost‐effective solar cell production.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50" dirty="0" err="1">
                <a:solidFill>
                  <a:schemeClr val="accent6">
                    <a:lumMod val="10000"/>
                  </a:schemeClr>
                </a:solidFill>
                <a:latin typeface="Larsseit" panose="00000500000000000000" pitchFamily="50" charset="0"/>
                <a:cs typeface="Times New Roman" pitchFamily="18" charset="0"/>
              </a:rPr>
              <a:t>SolAero</a:t>
            </a:r>
            <a:r>
              <a:rPr lang="en-US" sz="1050" dirty="0">
                <a:solidFill>
                  <a:schemeClr val="accent6">
                    <a:lumMod val="10000"/>
                  </a:schemeClr>
                </a:solidFill>
                <a:latin typeface="Larsseit" panose="00000500000000000000" pitchFamily="50" charset="0"/>
                <a:cs typeface="Times New Roman" pitchFamily="18" charset="0"/>
              </a:rPr>
              <a:t> is a privately held company that had the benefit of a recent restructuring of its debt and equity position with its largest debt holders converting debt equity.  The business had a backlog of business, which would drive its growth for the foreseeable future.  A sale-leaseback of this Albuquerque, NM HQ and main industrial facility would provide working capital for the business.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50" dirty="0">
              <a:latin typeface="Larsseit" panose="00000500000000000000" pitchFamily="50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8362062-6713-84B1-1890-98189006237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06464" y="1575603"/>
            <a:ext cx="4415815" cy="570803"/>
          </a:xfrm>
        </p:spPr>
        <p:txBody>
          <a:bodyPr/>
          <a:lstStyle/>
          <a:p>
            <a:r>
              <a:rPr lang="en-US" sz="1600" dirty="0"/>
              <a:t>TRANSACTION SUMMARY</a:t>
            </a:r>
          </a:p>
          <a:p>
            <a:endParaRPr lang="en-US" sz="1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1FBF403-6661-AF6E-D7AC-68CBEFCDA6B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06464" y="2101536"/>
            <a:ext cx="4415815" cy="280721"/>
          </a:xfrm>
        </p:spPr>
        <p:txBody>
          <a:bodyPr/>
          <a:lstStyle/>
          <a:p>
            <a:r>
              <a:rPr lang="en-US" sz="1400" dirty="0"/>
              <a:t>THE SITUATION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3B1A872-5FBF-C86A-1D6C-AB0B54E2B29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406464" y="5500307"/>
            <a:ext cx="5344068" cy="6781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050" dirty="0">
                <a:solidFill>
                  <a:schemeClr val="accent6">
                    <a:lumMod val="10000"/>
                  </a:schemeClr>
                </a:solidFill>
                <a:latin typeface="Larsseit" panose="00000500000000000000" pitchFamily="50" charset="0"/>
                <a:cs typeface="Times New Roman" pitchFamily="18" charset="0"/>
              </a:rPr>
              <a:t>Keen aggressively marketed the opportunity to industrial investors and sale-leaseback investors.  Our outreach generated significant interest and several offers.  The offer that SolAero eventually moved forward with and closed on was above the offering asking price.</a:t>
            </a:r>
            <a:endParaRPr lang="en-US" sz="1050" dirty="0">
              <a:latin typeface="Larsseit" panose="00000500000000000000" pitchFamily="50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AD0401F-B029-E9A4-D9C5-E7CFD2D47AD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406464" y="5197010"/>
            <a:ext cx="4415815" cy="280721"/>
          </a:xfrm>
        </p:spPr>
        <p:txBody>
          <a:bodyPr/>
          <a:lstStyle/>
          <a:p>
            <a:r>
              <a:rPr lang="en-US" sz="1400" dirty="0"/>
              <a:t>THE TRANSACTION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86565BB-7C4F-A863-82E3-D19810288FA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79455" y="5688975"/>
            <a:ext cx="2678145" cy="1423193"/>
          </a:xfr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kern="0" dirty="0">
                <a:latin typeface="Larsseit"/>
                <a:cs typeface="Times New Roman" pitchFamily="18" charset="0"/>
              </a:rPr>
              <a:t>Sale-leaseback of 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kern="0" dirty="0">
                <a:latin typeface="Larsseit"/>
                <a:cs typeface="Times New Roman" pitchFamily="18" charset="0"/>
              </a:rPr>
              <a:t>101,700 sq. ft. corporate headquarters and main industrial facility on 7.04</a:t>
            </a:r>
            <a:r>
              <a:rPr lang="en-US" sz="1400" u="sng" kern="0" dirty="0">
                <a:latin typeface="Larsseit"/>
                <a:cs typeface="Times New Roman" pitchFamily="18" charset="0"/>
              </a:rPr>
              <a:t>+</a:t>
            </a:r>
            <a:r>
              <a:rPr lang="en-US" sz="1400" kern="0" dirty="0">
                <a:latin typeface="Larsseit"/>
                <a:cs typeface="Times New Roman" pitchFamily="18" charset="0"/>
              </a:rPr>
              <a:t> Acres for $11,000,000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GB" sz="1400" kern="0" dirty="0">
              <a:latin typeface="Larsseit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E566BC8C-F79B-1114-611D-FCE7C7157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46670"/>
            <a:ext cx="1874520" cy="754117"/>
          </a:xfrm>
          <a:prstGeom prst="rect">
            <a:avLst/>
          </a:prstGeom>
        </p:spPr>
      </p:pic>
      <p:pic>
        <p:nvPicPr>
          <p:cNvPr id="5" name="Picture 4" descr="An empty parking lot&#10;&#10;Description automatically generated">
            <a:extLst>
              <a:ext uri="{FF2B5EF4-FFF2-40B4-BE49-F238E27FC236}">
                <a16:creationId xmlns:a16="http://schemas.microsoft.com/office/drawing/2014/main" id="{DA2C2763-4A93-C1DF-308C-9C717362E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" y="1603450"/>
            <a:ext cx="3112764" cy="2111299"/>
          </a:xfrm>
          <a:prstGeom prst="rect">
            <a:avLst/>
          </a:prstGeom>
        </p:spPr>
      </p:pic>
      <p:pic>
        <p:nvPicPr>
          <p:cNvPr id="7" name="Picture 6" descr="A building that has a sign on the side of a road&#10;&#10;Description automatically generated">
            <a:extLst>
              <a:ext uri="{FF2B5EF4-FFF2-40B4-BE49-F238E27FC236}">
                <a16:creationId xmlns:a16="http://schemas.microsoft.com/office/drawing/2014/main" id="{1622408B-8C7E-1237-7950-6F3636633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1" y="4009172"/>
            <a:ext cx="3112764" cy="161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57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16DFDF6-9E32-40EA-822B-EA5C87FD4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514" y="382966"/>
            <a:ext cx="7186393" cy="617821"/>
          </a:xfrm>
        </p:spPr>
        <p:txBody>
          <a:bodyPr>
            <a:normAutofit/>
          </a:bodyPr>
          <a:lstStyle/>
          <a:p>
            <a:r>
              <a:rPr lang="en-US" dirty="0"/>
              <a:t>SolAero Technologies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EE5350-C2C9-4640-9A56-2D10EDBBA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48479" y="7066705"/>
            <a:ext cx="2263140" cy="413808"/>
          </a:xfrm>
        </p:spPr>
        <p:txBody>
          <a:bodyPr/>
          <a:lstStyle/>
          <a:p>
            <a:fld id="{232A503A-94B1-5E42-BAA4-8A496B25C75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F0EFF98-10FF-4572-91B7-6B3FE9EF74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06464" y="2245809"/>
            <a:ext cx="5476840" cy="67812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050" dirty="0">
                <a:solidFill>
                  <a:schemeClr val="accent6">
                    <a:lumMod val="10000"/>
                  </a:schemeClr>
                </a:solidFill>
                <a:latin typeface="Larsseit" panose="00000500000000000000" pitchFamily="50" charset="0"/>
                <a:cs typeface="Times New Roman" pitchFamily="18" charset="0"/>
              </a:rPr>
              <a:t>Founded in 1998, SolAero Technologies Corp. is a leading provider of high efficiency solar cells, solar panels and composite structural products for satellite and aerospace applications. SolAero is a leader in the development, manufacturing and delivery of high efficiency solar cells, </a:t>
            </a:r>
            <a:r>
              <a:rPr lang="en-US" sz="1050" dirty="0" err="1">
                <a:solidFill>
                  <a:schemeClr val="accent6">
                    <a:lumMod val="10000"/>
                  </a:schemeClr>
                </a:solidFill>
                <a:latin typeface="Larsseit" panose="00000500000000000000" pitchFamily="50" charset="0"/>
                <a:cs typeface="Times New Roman" pitchFamily="18" charset="0"/>
              </a:rPr>
              <a:t>Coverglass</a:t>
            </a:r>
            <a:r>
              <a:rPr lang="en-US" sz="1050" dirty="0">
                <a:solidFill>
                  <a:schemeClr val="accent6">
                    <a:lumMod val="10000"/>
                  </a:schemeClr>
                </a:solidFill>
                <a:latin typeface="Larsseit" panose="00000500000000000000" pitchFamily="50" charset="0"/>
                <a:cs typeface="Times New Roman" pitchFamily="18" charset="0"/>
              </a:rPr>
              <a:t> Interconnected  Cells (CICs) and solar panels to the aerospace industry. The products are viewed as mission‐critical as a satellite’s operational success depends on its available power and capacity to transmit data. SolAero manufactures its products in a specialized solar cell foundry enabling high‐volume, cost‐effective solar cell production.</a:t>
            </a:r>
            <a:endParaRPr lang="en-US" sz="1050" dirty="0">
              <a:latin typeface="Larsseit" panose="00000500000000000000" pitchFamily="50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182129-D230-4824-BAFA-914792FA6A2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06464" y="1575603"/>
            <a:ext cx="4415815" cy="570803"/>
          </a:xfrm>
        </p:spPr>
        <p:txBody>
          <a:bodyPr/>
          <a:lstStyle/>
          <a:p>
            <a:r>
              <a:rPr lang="en-US" sz="1600" dirty="0"/>
              <a:t>TRANSACTION SUMMARY</a:t>
            </a:r>
          </a:p>
          <a:p>
            <a:endParaRPr lang="en-US" sz="1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165A52B-97B3-4CDF-ACF2-1EEFB16B582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06464" y="1942512"/>
            <a:ext cx="4415815" cy="280721"/>
          </a:xfrm>
        </p:spPr>
        <p:txBody>
          <a:bodyPr/>
          <a:lstStyle/>
          <a:p>
            <a:r>
              <a:rPr lang="en-US" sz="1400" dirty="0"/>
              <a:t>THE COMPANY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E07CD21-13A0-45A0-9CA4-F34AE678118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406462" y="4191853"/>
            <a:ext cx="5344067" cy="67812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050" dirty="0">
                <a:solidFill>
                  <a:schemeClr val="accent6">
                    <a:lumMod val="10000"/>
                  </a:schemeClr>
                </a:solidFill>
                <a:latin typeface="Larsseit" panose="00000500000000000000" pitchFamily="50" charset="0"/>
                <a:cs typeface="Times New Roman" pitchFamily="18" charset="0"/>
              </a:rPr>
              <a:t>SolAero is a privately held company that had the benefit of a recent restructuring of its debt and equity position with its largest debt holders converting debt equity.  The business had a backlog of business, which would drive its growth for the foreseeable future.  A sale-leaseback of this Albuquerque, NM HQ and main industrial facility would provide working capital for the business.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E286C0-AB96-4E99-B2B8-CE6F2363590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406463" y="3888556"/>
            <a:ext cx="4415815" cy="280721"/>
          </a:xfrm>
        </p:spPr>
        <p:txBody>
          <a:bodyPr/>
          <a:lstStyle/>
          <a:p>
            <a:r>
              <a:rPr lang="en-US" sz="1400" dirty="0"/>
              <a:t>THE SITUATION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C7AB6EE1-88DC-48DE-A396-3238C28A122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406464" y="5500307"/>
            <a:ext cx="5344068" cy="6781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050" dirty="0">
                <a:solidFill>
                  <a:schemeClr val="accent6">
                    <a:lumMod val="10000"/>
                  </a:schemeClr>
                </a:solidFill>
                <a:latin typeface="Larsseit" panose="00000500000000000000" pitchFamily="50" charset="0"/>
                <a:cs typeface="Times New Roman" pitchFamily="18" charset="0"/>
              </a:rPr>
              <a:t>Keen aggressively marketed the opportunity to industrial investors and sale-leaseback investors.  Our outreach generated significant interest and several offers.  The offer that SolAero eventually moved forward with and closed on was above the offering asking price.</a:t>
            </a:r>
            <a:endParaRPr lang="en-US" sz="1050" dirty="0">
              <a:latin typeface="Larsseit" panose="00000500000000000000" pitchFamily="50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480AA18-B4BD-4269-9B6E-5818AA13EB7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406464" y="5197010"/>
            <a:ext cx="4415815" cy="280721"/>
          </a:xfrm>
        </p:spPr>
        <p:txBody>
          <a:bodyPr/>
          <a:lstStyle/>
          <a:p>
            <a:r>
              <a:rPr lang="en-US" sz="1400" dirty="0"/>
              <a:t>THE TRANSACTION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DEAED16-DA98-4B7F-8199-C0471A3500B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79455" y="5688975"/>
            <a:ext cx="2678145" cy="1423193"/>
          </a:xfr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kern="0" dirty="0">
                <a:latin typeface="Larsseit"/>
                <a:cs typeface="Times New Roman" pitchFamily="18" charset="0"/>
              </a:rPr>
              <a:t>Sale-leaseback of 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kern="0" dirty="0">
                <a:latin typeface="Larsseit"/>
                <a:cs typeface="Times New Roman" pitchFamily="18" charset="0"/>
              </a:rPr>
              <a:t>101,700 sq. ft. corporate headquarters and main industrial facility on 7.04</a:t>
            </a:r>
            <a:r>
              <a:rPr lang="en-US" sz="1400" u="sng" kern="0" dirty="0">
                <a:latin typeface="Larsseit"/>
                <a:cs typeface="Times New Roman" pitchFamily="18" charset="0"/>
              </a:rPr>
              <a:t>+</a:t>
            </a:r>
            <a:r>
              <a:rPr lang="en-US" sz="1400" kern="0" dirty="0">
                <a:latin typeface="Larsseit"/>
                <a:cs typeface="Times New Roman" pitchFamily="18" charset="0"/>
              </a:rPr>
              <a:t> Acres for $11,000,000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GB" sz="1400" kern="0" dirty="0">
              <a:latin typeface="Larsseit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DB180080-3B85-4B4E-93BF-4250777CD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46670"/>
            <a:ext cx="1874520" cy="754117"/>
          </a:xfrm>
          <a:prstGeom prst="rect">
            <a:avLst/>
          </a:prstGeom>
        </p:spPr>
      </p:pic>
      <p:pic>
        <p:nvPicPr>
          <p:cNvPr id="5" name="Picture 4" descr="An empty parking lot&#10;&#10;Description automatically generated">
            <a:extLst>
              <a:ext uri="{FF2B5EF4-FFF2-40B4-BE49-F238E27FC236}">
                <a16:creationId xmlns:a16="http://schemas.microsoft.com/office/drawing/2014/main" id="{E835B63B-6FB0-4168-89B8-2D66D1FBA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" y="1603450"/>
            <a:ext cx="3112764" cy="2111299"/>
          </a:xfrm>
          <a:prstGeom prst="rect">
            <a:avLst/>
          </a:prstGeom>
        </p:spPr>
      </p:pic>
      <p:pic>
        <p:nvPicPr>
          <p:cNvPr id="7" name="Picture 6" descr="A building that has a sign on the side of a road&#10;&#10;Description automatically generated">
            <a:extLst>
              <a:ext uri="{FF2B5EF4-FFF2-40B4-BE49-F238E27FC236}">
                <a16:creationId xmlns:a16="http://schemas.microsoft.com/office/drawing/2014/main" id="{2193CCE3-5861-4B1A-A248-758D46147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1" y="4009172"/>
            <a:ext cx="3112764" cy="161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97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16DFDF6-9E32-40EA-822B-EA5C87FD4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514" y="429262"/>
            <a:ext cx="7186393" cy="617821"/>
          </a:xfrm>
        </p:spPr>
        <p:txBody>
          <a:bodyPr>
            <a:normAutofit fontScale="90000"/>
          </a:bodyPr>
          <a:lstStyle/>
          <a:p>
            <a:r>
              <a:rPr lang="en-US" dirty="0"/>
              <a:t>Currently Under Contract: </a:t>
            </a:r>
            <a:br>
              <a:rPr lang="en-US" dirty="0"/>
            </a:br>
            <a:r>
              <a:rPr lang="en-US" dirty="0" err="1"/>
              <a:t>SolAero</a:t>
            </a:r>
            <a:r>
              <a:rPr lang="en-US" dirty="0"/>
              <a:t> Technologies Corporate HQ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EE5350-C2C9-4640-9A56-2D10EDBBA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A503A-94B1-5E42-BAA4-8A496B25C75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F0EFF98-10FF-4572-91B7-6B3FE9EF74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lvl="0" indent="0" defTabSz="762000" eaLnBrk="0" hangingPunc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050" spc="80" dirty="0">
                <a:solidFill>
                  <a:srgbClr val="0E4D69">
                    <a:lumMod val="50000"/>
                  </a:srgbClr>
                </a:solidFill>
                <a:latin typeface="Larsseit" panose="00000500000000000000" pitchFamily="50" charset="0"/>
                <a:cs typeface="Calibri" panose="020F0502020204030204" pitchFamily="34" charset="0"/>
              </a:rPr>
              <a:t>10420 Research Road SE, Albuquerque, NM</a:t>
            </a:r>
          </a:p>
          <a:p>
            <a:pPr marL="365760" lvl="0" defTabSz="762000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050" spc="80" dirty="0">
                <a:solidFill>
                  <a:srgbClr val="0E4D69">
                    <a:lumMod val="50000"/>
                  </a:srgbClr>
                </a:solidFill>
                <a:latin typeface="Larsseit" panose="00000500000000000000" pitchFamily="50" charset="0"/>
                <a:cs typeface="Times New Roman" pitchFamily="18" charset="0"/>
              </a:rPr>
              <a:t>Total building area: 101,700 SF on 7.04 +/- acres</a:t>
            </a:r>
          </a:p>
          <a:p>
            <a:pPr marL="365760" defTabSz="762000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050" spc="80" dirty="0">
                <a:solidFill>
                  <a:srgbClr val="0E4D69">
                    <a:lumMod val="50000"/>
                  </a:srgbClr>
                </a:solidFill>
                <a:latin typeface="Larsseit" panose="00000500000000000000" pitchFamily="50" charset="0"/>
                <a:cs typeface="Times New Roman" pitchFamily="18" charset="0"/>
              </a:rPr>
              <a:t>The property is approximately 84% (85,428 SF) clean room/lab space, including the 16,700 SF high-bay clean room manufacturing area added in 2006.</a:t>
            </a:r>
            <a:endParaRPr lang="en-US" sz="1050" dirty="0">
              <a:latin typeface="Larsseit" panose="00000500000000000000" pitchFamily="50" charset="0"/>
            </a:endParaRPr>
          </a:p>
          <a:p>
            <a:pPr marL="365760" defTabSz="762000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050" spc="80" dirty="0" err="1">
                <a:solidFill>
                  <a:srgbClr val="0E4D69">
                    <a:lumMod val="50000"/>
                  </a:srgbClr>
                </a:solidFill>
                <a:latin typeface="Larsseit" panose="00000500000000000000" pitchFamily="50" charset="0"/>
                <a:cs typeface="Times New Roman" pitchFamily="18" charset="0"/>
              </a:rPr>
              <a:t>SolAero’s</a:t>
            </a:r>
            <a:r>
              <a:rPr lang="en-US" sz="1050" spc="80" dirty="0">
                <a:solidFill>
                  <a:srgbClr val="0E4D69">
                    <a:lumMod val="50000"/>
                  </a:srgbClr>
                </a:solidFill>
                <a:latin typeface="Larsseit" panose="00000500000000000000" pitchFamily="50" charset="0"/>
                <a:cs typeface="Times New Roman" pitchFamily="18" charset="0"/>
              </a:rPr>
              <a:t> end market consists of satellite manufactures focused on commercial, national security and civil space end markets.</a:t>
            </a:r>
          </a:p>
          <a:p>
            <a:pPr marL="365760" defTabSz="762000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050" spc="80" dirty="0" err="1">
                <a:solidFill>
                  <a:srgbClr val="0E4D69">
                    <a:lumMod val="50000"/>
                  </a:srgbClr>
                </a:solidFill>
                <a:latin typeface="Larsseit" panose="00000500000000000000" pitchFamily="50" charset="0"/>
                <a:cs typeface="Times New Roman" pitchFamily="18" charset="0"/>
              </a:rPr>
              <a:t>SolAero</a:t>
            </a:r>
            <a:r>
              <a:rPr lang="en-US" sz="1050" spc="80" dirty="0">
                <a:solidFill>
                  <a:srgbClr val="0E4D69">
                    <a:lumMod val="50000"/>
                  </a:srgbClr>
                </a:solidFill>
                <a:latin typeface="Larsseit" panose="00000500000000000000" pitchFamily="50" charset="0"/>
                <a:cs typeface="Times New Roman" pitchFamily="18" charset="0"/>
              </a:rPr>
              <a:t> Technologies Corporate Headquarters is located in the internationally recognized, master-planned, and strategically located, Albuquerque’s Sandia Science &amp; Technology Park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182129-D230-4824-BAFA-914792FA6A2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883116" y="1439694"/>
            <a:ext cx="4415815" cy="385089"/>
          </a:xfrm>
        </p:spPr>
        <p:txBody>
          <a:bodyPr/>
          <a:lstStyle/>
          <a:p>
            <a:r>
              <a:rPr lang="en-US" sz="1600" dirty="0"/>
              <a:t>TRANSACTION SUMMARY</a:t>
            </a:r>
          </a:p>
          <a:p>
            <a:endParaRPr lang="en-US" sz="1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165A52B-97B3-4CDF-ACF2-1EEFB16B582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sz="1400" dirty="0"/>
              <a:t>SALE-LEASEBACK OPPORTUNITY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B035A5-BC40-470D-9506-A9BE2FC07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03" y="1852675"/>
            <a:ext cx="3508809" cy="1297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7BE5DA-FE89-4BB7-8B44-00F830D7A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03" y="3336700"/>
            <a:ext cx="3507867" cy="164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65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1510</TotalTime>
  <Words>589</Words>
  <Application>Microsoft Office PowerPoint</Application>
  <PresentationFormat>Custom</PresentationFormat>
  <Paragraphs>30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Gauthier FY</vt:lpstr>
      <vt:lpstr>Larsseit</vt:lpstr>
      <vt:lpstr>Office Theme</vt:lpstr>
      <vt:lpstr>SolAero Technologies</vt:lpstr>
      <vt:lpstr>SolAero Technologies</vt:lpstr>
      <vt:lpstr>Currently Under Contract:  SolAero Technologies Corporate HQ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Ramirez</dc:creator>
  <cp:lastModifiedBy>Heather Milazzo</cp:lastModifiedBy>
  <cp:revision>66</cp:revision>
  <dcterms:created xsi:type="dcterms:W3CDTF">2019-08-22T18:12:29Z</dcterms:created>
  <dcterms:modified xsi:type="dcterms:W3CDTF">2024-11-11T19:02:13Z</dcterms:modified>
</cp:coreProperties>
</file>