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3" r:id="rId2"/>
    <p:sldMasterId id="2147483718" r:id="rId3"/>
  </p:sldMasterIdLst>
  <p:notesMasterIdLst>
    <p:notesMasterId r:id="rId12"/>
  </p:notesMasterIdLst>
  <p:handoutMasterIdLst>
    <p:handoutMasterId r:id="rId13"/>
  </p:handoutMasterIdLst>
  <p:sldIdLst>
    <p:sldId id="1461" r:id="rId4"/>
    <p:sldId id="1462" r:id="rId5"/>
    <p:sldId id="1316" r:id="rId6"/>
    <p:sldId id="1159" r:id="rId7"/>
    <p:sldId id="1062" r:id="rId8"/>
    <p:sldId id="1053" r:id="rId9"/>
    <p:sldId id="266" r:id="rId10"/>
    <p:sldId id="1063" r:id="rId11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F95"/>
    <a:srgbClr val="21354E"/>
    <a:srgbClr val="1F2C3C"/>
    <a:srgbClr val="F1F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/>
    <p:restoredTop sz="94643"/>
  </p:normalViewPr>
  <p:slideViewPr>
    <p:cSldViewPr snapToGrid="0" snapToObjects="1">
      <p:cViewPr varScale="1">
        <p:scale>
          <a:sx n="95" d="100"/>
          <a:sy n="95" d="100"/>
        </p:scale>
        <p:origin x="17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1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D6A193-9C76-774B-930B-1E7D3E85EE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6D780-B7AA-7649-99EF-19F9101784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1607D-9353-9C4C-AF24-6C9CA7022B0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4003C-5375-604A-AB4E-EDABF04F0A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B954F-34DB-E146-89AD-513666F4B3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ADA01-CBD9-E841-A9A6-2F26E6CCD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7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897F4-2E69-7541-B07C-A3AEF1A9EDB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29540-E8A5-BB46-880D-FB60DEB47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84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29540-E8A5-BB46-880D-FB60DEB477F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2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29540-E8A5-BB46-880D-FB60DEB47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420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3059722"/>
            <a:ext cx="8549640" cy="9964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  <a:br>
              <a:rPr lang="en-US" dirty="0"/>
            </a:br>
            <a:r>
              <a:rPr lang="en-US" dirty="0"/>
              <a:t>a second 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7300" y="4302368"/>
            <a:ext cx="7543800" cy="410309"/>
          </a:xfrm>
        </p:spPr>
        <p:txBody>
          <a:bodyPr>
            <a:normAutofit/>
          </a:bodyPr>
          <a:lstStyle>
            <a:lvl1pPr marL="0" indent="0" algn="ctr">
              <a:buNone/>
              <a:defRPr sz="1100" spc="100" baseline="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dirty="0"/>
              <a:t>WEDNESDAY MAY 29TH 2019</a:t>
            </a:r>
          </a:p>
        </p:txBody>
      </p:sp>
    </p:spTree>
    <p:extLst>
      <p:ext uri="{BB962C8B-B14F-4D97-AF65-F5344CB8AC3E}">
        <p14:creationId xmlns:p14="http://schemas.microsoft.com/office/powerpoint/2010/main" val="94938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2286000"/>
            <a:ext cx="4046301" cy="4918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60E44-6A00-43D2-9278-62F4895AD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500011"/>
            <a:ext cx="4046397" cy="65449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C5FBE4E-E8B0-4EBE-BC27-23AF6ED5EF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16655" y="2305456"/>
            <a:ext cx="4046301" cy="4918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5E168E2-0A1C-4B2E-8CC4-8373B31FE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6655" y="1519467"/>
            <a:ext cx="4046397" cy="65449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5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8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6A7A29-6511-45E6-AA97-BD501FD03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</p:spTree>
    <p:extLst>
      <p:ext uri="{BB962C8B-B14F-4D97-AF65-F5344CB8AC3E}">
        <p14:creationId xmlns:p14="http://schemas.microsoft.com/office/powerpoint/2010/main" val="108992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419" y="2288992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6419" y="1385319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6419" y="198569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55ACF397-FC2B-0D4F-A028-F1C1C2821F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419" y="6536901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1880B08-EC3F-924E-AF93-2C3D6CA2C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6419" y="5633228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3B84136C-FE63-B14F-A8AD-35E667543A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6419" y="6233604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31BFCA3-8755-3945-895D-7788F018AA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6419" y="4407159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DA0FC021-E828-AD45-BB9F-128C0317D5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6419" y="3503486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7E25AA05-5B9F-B14B-A172-ED1CEA830E8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6419" y="4103862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3012EA-CBB3-F644-9FB8-C52713DAC0D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57110" y="1956122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55DDF39-13F1-9E4C-B164-7831210E793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57110" y="4074289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5EC37D9-7828-254E-9935-6DF40AA3D9D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57110" y="6204031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0316E-E1EC-4339-A9AB-0C4CCB03E6EF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481D3-5C12-CA4F-95A7-97A86660C489}"/>
              </a:ext>
            </a:extLst>
          </p:cNvPr>
          <p:cNvSpPr/>
          <p:nvPr userDrawn="1"/>
        </p:nvSpPr>
        <p:spPr>
          <a:xfrm>
            <a:off x="33759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143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4F2E6F-E0FB-4A45-AE44-67FB60DB733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455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63AB2-C69E-C54F-9E8D-7DAB41FF726F}"/>
              </a:ext>
            </a:extLst>
          </p:cNvPr>
          <p:cNvSpPr/>
          <p:nvPr userDrawn="1"/>
        </p:nvSpPr>
        <p:spPr>
          <a:xfrm>
            <a:off x="33759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840FE1-2A2E-8F4E-B21A-33BAB27DAF36}"/>
              </a:ext>
            </a:extLst>
          </p:cNvPr>
          <p:cNvSpPr/>
          <p:nvPr userDrawn="1"/>
        </p:nvSpPr>
        <p:spPr>
          <a:xfrm>
            <a:off x="273355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492FBF2-A79E-8D42-8637-EB33178854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4739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C7DD9E3C-1C27-A94B-B86C-310E4F3E082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12051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421C59-CC7F-8143-8EC8-65AC3F33F2BF}"/>
              </a:ext>
            </a:extLst>
          </p:cNvPr>
          <p:cNvSpPr/>
          <p:nvPr userDrawn="1"/>
        </p:nvSpPr>
        <p:spPr>
          <a:xfrm>
            <a:off x="273355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E6331D-A972-B546-BDAF-12011633BB93}"/>
              </a:ext>
            </a:extLst>
          </p:cNvPr>
          <p:cNvSpPr/>
          <p:nvPr userDrawn="1"/>
        </p:nvSpPr>
        <p:spPr>
          <a:xfrm>
            <a:off x="512951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3C8CD82-124B-EF4E-A443-9AAD614D5B7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4335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820827C-5BE7-564C-A124-A5B99F2AB22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647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FE7048-E7E8-CA44-A8CD-5DA150A5A9BD}"/>
              </a:ext>
            </a:extLst>
          </p:cNvPr>
          <p:cNvSpPr/>
          <p:nvPr userDrawn="1"/>
        </p:nvSpPr>
        <p:spPr>
          <a:xfrm>
            <a:off x="512951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2B429B-B177-EF4F-90C7-47B50F6B4BB5}"/>
              </a:ext>
            </a:extLst>
          </p:cNvPr>
          <p:cNvSpPr/>
          <p:nvPr userDrawn="1"/>
        </p:nvSpPr>
        <p:spPr>
          <a:xfrm>
            <a:off x="752547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2B506FF8-5723-BA4E-ADE8-E68F1357B0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3931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5D64F30-FAA5-D842-A79A-2F6D4C470F9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91243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556159-33A6-DB46-97BE-EEADA65702B3}"/>
              </a:ext>
            </a:extLst>
          </p:cNvPr>
          <p:cNvSpPr/>
          <p:nvPr userDrawn="1"/>
        </p:nvSpPr>
        <p:spPr>
          <a:xfrm>
            <a:off x="752547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DBBC93-5030-DE43-B9F4-E1CDBCD8A351}"/>
              </a:ext>
            </a:extLst>
          </p:cNvPr>
          <p:cNvSpPr/>
          <p:nvPr userDrawn="1"/>
        </p:nvSpPr>
        <p:spPr>
          <a:xfrm>
            <a:off x="33759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CB25EA67-7CC6-1A4A-A4B2-B969EE5A40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143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92DD67EA-9734-CA4F-B44C-F3A9035BE13D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2455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846308-4EC4-5245-9561-8C16457E8025}"/>
              </a:ext>
            </a:extLst>
          </p:cNvPr>
          <p:cNvSpPr/>
          <p:nvPr userDrawn="1"/>
        </p:nvSpPr>
        <p:spPr>
          <a:xfrm>
            <a:off x="33759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47B365-811A-7C44-BB9E-797BCECFE749}"/>
              </a:ext>
            </a:extLst>
          </p:cNvPr>
          <p:cNvSpPr/>
          <p:nvPr userDrawn="1"/>
        </p:nvSpPr>
        <p:spPr>
          <a:xfrm>
            <a:off x="273355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32CFFD4-3749-1342-9E6E-B6DAB7EA9FA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4739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5B43C71A-A816-1B4F-B827-AC0EBD0BBC4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12051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52A981A-D3F9-054B-A52A-72920745DEA5}"/>
              </a:ext>
            </a:extLst>
          </p:cNvPr>
          <p:cNvSpPr/>
          <p:nvPr userDrawn="1"/>
        </p:nvSpPr>
        <p:spPr>
          <a:xfrm>
            <a:off x="273355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6F8027-6062-2E4B-8201-7D4DA0971C0E}"/>
              </a:ext>
            </a:extLst>
          </p:cNvPr>
          <p:cNvSpPr/>
          <p:nvPr userDrawn="1"/>
        </p:nvSpPr>
        <p:spPr>
          <a:xfrm>
            <a:off x="512951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648EAC6A-4825-D945-B574-9D271DFDFE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4335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3A6252A6-F255-E94A-A54D-A46D710EF9D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1647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BECDA9-AD3F-1742-AF48-C44B52F31C31}"/>
              </a:ext>
            </a:extLst>
          </p:cNvPr>
          <p:cNvSpPr/>
          <p:nvPr userDrawn="1"/>
        </p:nvSpPr>
        <p:spPr>
          <a:xfrm>
            <a:off x="512951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88F10F-EA55-3247-94D8-38DEC6E9542C}"/>
              </a:ext>
            </a:extLst>
          </p:cNvPr>
          <p:cNvSpPr/>
          <p:nvPr userDrawn="1"/>
        </p:nvSpPr>
        <p:spPr>
          <a:xfrm>
            <a:off x="752547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23677C91-512A-AD46-9D65-82C6CEF8E6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3931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80C17A86-E5DE-FA4C-BC9E-002721A750CA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791243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D88DC5-764A-7540-B7DC-06F01885AD90}"/>
              </a:ext>
            </a:extLst>
          </p:cNvPr>
          <p:cNvSpPr/>
          <p:nvPr userDrawn="1"/>
        </p:nvSpPr>
        <p:spPr>
          <a:xfrm>
            <a:off x="752547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5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1ED8139-52C0-9249-AD82-AB9B5BF43D49}"/>
              </a:ext>
            </a:extLst>
          </p:cNvPr>
          <p:cNvSpPr/>
          <p:nvPr userDrawn="1"/>
        </p:nvSpPr>
        <p:spPr>
          <a:xfrm>
            <a:off x="516468" y="1500011"/>
            <a:ext cx="3489090" cy="5703854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3116" y="2157653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83116" y="1253980"/>
            <a:ext cx="4415815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ES TISIT AMET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83116" y="1854356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C4EC48D-34B8-214A-8E22-FA529A79558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83116" y="3280398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ABDF5B1-2948-454B-8994-D7885ED47F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83116" y="2977101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5D39454-61F8-2444-9F73-43BAF51020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83116" y="4808256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0E8258B-64C9-864C-A3A1-1869AEF316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83116" y="4504959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44DFC525-9280-8B47-8C9F-CAAE8FC7D95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83116" y="5931001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7BE436B-63F4-6B4A-87EF-F85CC3135CE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83116" y="5627704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6068A83-906D-BE4E-AF59-7CB2226C6C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455" y="4027251"/>
            <a:ext cx="2678145" cy="2940708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rgbClr val="1F2C3C"/>
                </a:solidFill>
                <a:latin typeface="Larsseit" panose="00000500000000000000" pitchFamily="50" charset="0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Details can go here and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4FF237-4948-4518-8CAF-5C2F6858268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79455" y="1823484"/>
            <a:ext cx="3251595" cy="20627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64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1ED8139-52C0-9249-AD82-AB9B5BF43D49}"/>
              </a:ext>
            </a:extLst>
          </p:cNvPr>
          <p:cNvSpPr/>
          <p:nvPr userDrawn="1"/>
        </p:nvSpPr>
        <p:spPr>
          <a:xfrm>
            <a:off x="470747" y="1500011"/>
            <a:ext cx="4043341" cy="1615431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35" y="3619458"/>
            <a:ext cx="3736798" cy="158754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4334" y="5271641"/>
            <a:ext cx="2568399" cy="3560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REPRESENTATIVE CLIENTS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335" y="3327450"/>
            <a:ext cx="3736798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EDUCATION, LICENSES &amp; CERTIFICATIONS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C4EC48D-34B8-214A-8E22-FA529A79558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79129" y="3134621"/>
            <a:ext cx="4415815" cy="3602540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lvl="0"/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ABDF5B1-2948-454B-8994-D7885ED47F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79129" y="2831324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PROFESSIONAL AND INDUSTRY EXPERIENCE: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6068A83-906D-BE4E-AF59-7CB2226C6C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79129" y="1427633"/>
            <a:ext cx="4415815" cy="1217708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Matt specializes in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67440ED-1E4F-0944-9E5F-01EBA31F748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74334" y="1671648"/>
            <a:ext cx="1086734" cy="109695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11B76B-4E72-F545-A140-239C888A68CE}"/>
              </a:ext>
            </a:extLst>
          </p:cNvPr>
          <p:cNvSpPr/>
          <p:nvPr userDrawn="1"/>
        </p:nvSpPr>
        <p:spPr>
          <a:xfrm>
            <a:off x="470747" y="1500011"/>
            <a:ext cx="45720" cy="1615431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F357CD5-BD82-E342-9291-7A6BBE8FED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94383" y="1601113"/>
            <a:ext cx="2516749" cy="25324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5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276C2DE-8EE7-B642-A283-F903C3818F4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02851" y="1876432"/>
            <a:ext cx="2508282" cy="2812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1BD46F1-5242-C846-B111-988EC26FA29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11316" y="2162799"/>
            <a:ext cx="2499817" cy="8227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Direct: (012) 345-6789</a:t>
            </a:r>
          </a:p>
          <a:p>
            <a:pPr lvl="0"/>
            <a:r>
              <a:rPr lang="en-US" dirty="0"/>
              <a:t>Cell: (012) 345-6789</a:t>
            </a:r>
          </a:p>
          <a:p>
            <a:pPr lvl="0"/>
            <a:r>
              <a:rPr lang="en-US" dirty="0"/>
              <a:t>Email: </a:t>
            </a:r>
            <a:r>
              <a:rPr lang="en-US" dirty="0" err="1"/>
              <a:t>name@Keen-Summit.com</a:t>
            </a:r>
            <a:endParaRPr lang="en-US" dirty="0"/>
          </a:p>
          <a:p>
            <a:pPr lvl="0"/>
            <a:r>
              <a:rPr lang="en-US" dirty="0"/>
              <a:t>Website: </a:t>
            </a:r>
            <a:r>
              <a:rPr lang="en-US" dirty="0" err="1"/>
              <a:t>www.Keen-Summit.com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1511F8-4329-2345-BCE5-E19F4F04EB76}"/>
              </a:ext>
            </a:extLst>
          </p:cNvPr>
          <p:cNvSpPr/>
          <p:nvPr userDrawn="1"/>
        </p:nvSpPr>
        <p:spPr>
          <a:xfrm rot="5400000">
            <a:off x="3909682" y="4766749"/>
            <a:ext cx="45719" cy="1329715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1E4F854-5832-0F4F-9F66-9F1197DA3B3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74335" y="5771028"/>
            <a:ext cx="1086734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FINANCIAL </a:t>
            </a:r>
          </a:p>
          <a:p>
            <a:pPr lvl="0"/>
            <a:r>
              <a:rPr lang="en-US" dirty="0"/>
              <a:t>CLIENTS: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279C823D-8A4A-1A45-AD13-9883455F8AD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4335" y="6303392"/>
            <a:ext cx="1501598" cy="1314281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FA95F12A-1234-514B-9AC2-108C511812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175932" y="5764370"/>
            <a:ext cx="1225519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CORPORATE CLIENTS: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2863DD5-B186-684B-A55F-02B3913EF16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175933" y="6296734"/>
            <a:ext cx="1501598" cy="131428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lvl="0"/>
            <a:endParaRPr lang="en-US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6D4E4F63-917C-0D4C-B791-45D45E102DB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677531" y="5764370"/>
            <a:ext cx="1086734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RETAIL</a:t>
            </a:r>
          </a:p>
          <a:p>
            <a:pPr lvl="0"/>
            <a:r>
              <a:rPr lang="en-US" dirty="0"/>
              <a:t>CLIENTS: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154C7195-ABBF-6042-B790-7CADAE5597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677531" y="6296734"/>
            <a:ext cx="1501598" cy="131428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11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21F5-E0E7-6F47-84CF-07C58FC1DB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B7D7D-3A1D-4E8A-9364-BE00717F9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C99BC8-0E0A-4B43-BA85-00B4DC9E29A3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209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5608-1F6A-4705-BADC-8F9098D7F4EF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3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1" y="7254240"/>
            <a:ext cx="10055781" cy="51816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7178892"/>
            <a:ext cx="10055781" cy="72542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8F5-0ECF-41DB-9D08-E5FB39D956EB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55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2365241"/>
            <a:ext cx="8549640" cy="9964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  <a:br>
              <a:rPr lang="en-US" dirty="0"/>
            </a:br>
            <a:r>
              <a:rPr lang="en-US" dirty="0"/>
              <a:t>a second 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7300" y="3607887"/>
            <a:ext cx="7543800" cy="410309"/>
          </a:xfrm>
        </p:spPr>
        <p:txBody>
          <a:bodyPr>
            <a:normAutofit/>
          </a:bodyPr>
          <a:lstStyle>
            <a:lvl1pPr marL="0" indent="0" algn="ctr">
              <a:buNone/>
              <a:defRPr sz="1100" spc="100" baseline="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dirty="0"/>
              <a:t>WEDNESDAY MAY 29TH 2019</a:t>
            </a:r>
          </a:p>
        </p:txBody>
      </p:sp>
    </p:spTree>
    <p:extLst>
      <p:ext uri="{BB962C8B-B14F-4D97-AF65-F5344CB8AC3E}">
        <p14:creationId xmlns:p14="http://schemas.microsoft.com/office/powerpoint/2010/main" val="1201709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6899199"/>
            <a:ext cx="10058401" cy="87320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256" y="860146"/>
            <a:ext cx="829818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00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542" y="5049704"/>
            <a:ext cx="8298180" cy="12954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0" cap="all" spc="220" baseline="0">
                <a:solidFill>
                  <a:schemeClr val="tx2"/>
                </a:solidFill>
                <a:latin typeface="+mj-lt"/>
              </a:defRPr>
            </a:lvl1pPr>
            <a:lvl2pPr marL="502920" indent="0" algn="ctr">
              <a:buNone/>
              <a:defRPr sz="2640"/>
            </a:lvl2pPr>
            <a:lvl3pPr marL="1005840" indent="0" algn="ctr">
              <a:buNone/>
              <a:defRPr sz="2640"/>
            </a:lvl3pPr>
            <a:lvl4pPr marL="1508760" indent="0" algn="ctr">
              <a:buNone/>
              <a:defRPr sz="2200"/>
            </a:lvl4pPr>
            <a:lvl5pPr marL="2011680" indent="0" algn="ctr">
              <a:buNone/>
              <a:defRPr sz="2200"/>
            </a:lvl5pPr>
            <a:lvl6pPr marL="2514600" indent="0" algn="ctr">
              <a:buNone/>
              <a:defRPr sz="2200"/>
            </a:lvl6pPr>
            <a:lvl7pPr marL="3017520" indent="0" algn="ctr">
              <a:buNone/>
              <a:defRPr sz="2200"/>
            </a:lvl7pPr>
            <a:lvl8pPr marL="3520440" indent="0" algn="ctr">
              <a:buNone/>
              <a:defRPr sz="2200"/>
            </a:lvl8pPr>
            <a:lvl9pPr marL="4023360" indent="0" algn="ctr">
              <a:buNone/>
              <a:defRPr sz="2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AB54-1242-4CF9-A5CB-4F13C1C827C7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96318" y="4922520"/>
            <a:ext cx="814730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823850"/>
            <a:ext cx="10058401" cy="74799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9060DD-0B30-4F5B-9F64-3C833F534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69" y="7070858"/>
            <a:ext cx="1734849" cy="5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4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A2ED-22C7-4220-9BB2-C7E401FCC6DF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F2F2E-9DF4-4F04-AF3F-7073D8E598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9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6899199"/>
            <a:ext cx="10058401" cy="87320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860146"/>
            <a:ext cx="8298180" cy="404164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8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5046878"/>
            <a:ext cx="8298180" cy="12954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640" cap="all" spc="220" baseline="0">
                <a:solidFill>
                  <a:schemeClr val="tx2"/>
                </a:solidFill>
                <a:latin typeface="+mj-lt"/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23F4-DE55-49F5-844F-D1C976CFF637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96318" y="4922520"/>
            <a:ext cx="814730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823850"/>
            <a:ext cx="10058401" cy="74799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237826-FA4F-4801-AA2B-518D80036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69" y="7070858"/>
            <a:ext cx="1734849" cy="5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5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5256" y="324819"/>
            <a:ext cx="8298180" cy="1644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5256" y="2091832"/>
            <a:ext cx="4073652" cy="45598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784" y="2091833"/>
            <a:ext cx="4073652" cy="45598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110F-4CBB-482B-B696-6A58059C2152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20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5256" y="324819"/>
            <a:ext cx="8298180" cy="1644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2092192"/>
            <a:ext cx="4073652" cy="83445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2926645"/>
            <a:ext cx="4073652" cy="3828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9784" y="2092192"/>
            <a:ext cx="4073652" cy="83445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9784" y="2926645"/>
            <a:ext cx="4073652" cy="3828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4CB-01AD-4C57-8B40-7D0853750195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7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5608-1F6A-4705-BADC-8F9098D7F4EF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77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1" y="7254240"/>
            <a:ext cx="10055781" cy="51816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7178892"/>
            <a:ext cx="10055781" cy="72542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8F5-0ECF-41DB-9D08-E5FB39D956EB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96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341902" cy="777240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33058" y="0"/>
            <a:ext cx="52807" cy="7772400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673607"/>
            <a:ext cx="2640330" cy="2590800"/>
          </a:xfrm>
        </p:spPr>
        <p:txBody>
          <a:bodyPr anchor="b">
            <a:normAutofit/>
          </a:bodyPr>
          <a:lstStyle>
            <a:lvl1pPr>
              <a:defRPr sz="39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495" y="829056"/>
            <a:ext cx="5356098" cy="5958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190" y="3316224"/>
            <a:ext cx="2640330" cy="382967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50">
                <a:solidFill>
                  <a:srgbClr val="FFFFFF"/>
                </a:solidFill>
              </a:defRPr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4048" y="7321092"/>
            <a:ext cx="2160271" cy="413808"/>
          </a:xfrm>
        </p:spPr>
        <p:txBody>
          <a:bodyPr/>
          <a:lstStyle>
            <a:lvl1pPr algn="l">
              <a:defRPr/>
            </a:lvl1pPr>
          </a:lstStyle>
          <a:p>
            <a:fld id="{BFD47045-E8E8-4CEF-8695-79425331363F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0495" y="7321092"/>
            <a:ext cx="3834765" cy="41380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81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613400"/>
            <a:ext cx="10055781" cy="215900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5570420"/>
            <a:ext cx="10055781" cy="72542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5751576"/>
            <a:ext cx="8343757" cy="932688"/>
          </a:xfrm>
        </p:spPr>
        <p:txBody>
          <a:bodyPr tIns="0" bIns="0" anchor="b">
            <a:noAutofit/>
          </a:bodyPr>
          <a:lstStyle>
            <a:lvl1pPr>
              <a:defRPr sz="39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10058388" cy="5570419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5256" y="6694627"/>
            <a:ext cx="8348472" cy="67360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60"/>
              </a:spcAft>
              <a:buNone/>
              <a:defRPr sz="1650">
                <a:solidFill>
                  <a:srgbClr val="FFFFFF"/>
                </a:solidFill>
              </a:defRPr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3591-2819-4581-B0F4-20C7DE5C9619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48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7A3A-D064-47C8-BCCC-D6EF1E7D993D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60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E8CDAC9B-7A54-3642-B37C-5B25C62E3F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85D11-DC72-1E45-BE41-017990ACD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7913" y="1501068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372A732-77DB-9646-B7BA-7676BEB2B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7913" y="1919111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F4C8D8-4475-D444-B06C-3B292E5768FD}"/>
              </a:ext>
            </a:extLst>
          </p:cNvPr>
          <p:cNvSpPr/>
          <p:nvPr userDrawn="1"/>
        </p:nvSpPr>
        <p:spPr>
          <a:xfrm>
            <a:off x="691625" y="1467201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0804650-6088-0742-BF2E-AC61752D20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641" y="1512356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7C02565-A55C-5A4F-9B25-06A7726F1C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7913" y="2946045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7913" y="3364088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E16B93-68A7-A14E-AE7B-88842A8CA42A}"/>
              </a:ext>
            </a:extLst>
          </p:cNvPr>
          <p:cNvSpPr/>
          <p:nvPr userDrawn="1"/>
        </p:nvSpPr>
        <p:spPr>
          <a:xfrm>
            <a:off x="691625" y="2912178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4965ED1-1AC6-6A4E-93E4-3A5C215182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641" y="2957333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0E5855-8B61-F648-A802-771E73C09CCD}"/>
              </a:ext>
            </a:extLst>
          </p:cNvPr>
          <p:cNvSpPr/>
          <p:nvPr userDrawn="1"/>
        </p:nvSpPr>
        <p:spPr>
          <a:xfrm>
            <a:off x="5022784" y="1467555"/>
            <a:ext cx="45719" cy="5576712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F40E4F6-48D4-9C49-9C7D-EE559CD5A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7913" y="4413601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9E07CE2-6478-4444-A2CD-E1B265A8A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7913" y="4831644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1EE51C-098E-144D-8BBB-90EAB93A9D9A}"/>
              </a:ext>
            </a:extLst>
          </p:cNvPr>
          <p:cNvSpPr/>
          <p:nvPr userDrawn="1"/>
        </p:nvSpPr>
        <p:spPr>
          <a:xfrm>
            <a:off x="691625" y="4379734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1004D109-79AB-154C-94CA-3F367CB268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641" y="4424889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7F0CBD0-9CE6-3A4F-B673-C2B528937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7913" y="5881156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C0913-C7AF-5A44-AFC6-FCE9488468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7913" y="6299199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B3196E-330E-4342-B0D9-7AC500282572}"/>
              </a:ext>
            </a:extLst>
          </p:cNvPr>
          <p:cNvSpPr/>
          <p:nvPr userDrawn="1"/>
        </p:nvSpPr>
        <p:spPr>
          <a:xfrm>
            <a:off x="691625" y="5847289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DB02AF5-F2A9-7047-8FDF-31DD49DB1E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41" y="5892444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F4B92981-1426-CE49-A324-65DC31AE96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07957" y="1501068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07957" y="1919111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144B5C2-3C76-2F4C-9A58-6E8BE96F12DF}"/>
              </a:ext>
            </a:extLst>
          </p:cNvPr>
          <p:cNvSpPr/>
          <p:nvPr userDrawn="1"/>
        </p:nvSpPr>
        <p:spPr>
          <a:xfrm>
            <a:off x="5421669" y="1467201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174995D-B689-0647-B72D-3ABAE2B7D5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53685" y="1512356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973BA2FC-41BF-BB42-B012-B646EA985A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7957" y="2946045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D3BA683-07AF-1947-9F97-5A68D7881D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07957" y="3364088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7F89C8-136A-0445-80A5-D19F7755F061}"/>
              </a:ext>
            </a:extLst>
          </p:cNvPr>
          <p:cNvSpPr/>
          <p:nvPr userDrawn="1"/>
        </p:nvSpPr>
        <p:spPr>
          <a:xfrm>
            <a:off x="5421669" y="2912178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7769DB0B-534F-564F-A287-B89AC79406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53685" y="2957333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2316D6E1-B0B8-6741-97D4-53D6E91204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07957" y="4413601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01974DFD-8073-0B4F-A6B4-4E580403C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07957" y="4831644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95AF9F3-94A7-FB4E-993E-7EE6001ABED7}"/>
              </a:ext>
            </a:extLst>
          </p:cNvPr>
          <p:cNvSpPr/>
          <p:nvPr userDrawn="1"/>
        </p:nvSpPr>
        <p:spPr>
          <a:xfrm>
            <a:off x="5421669" y="4379734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53685" y="4424889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9365D472-81F0-C34C-A2E9-8B9D137B52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07957" y="5881156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3B1790A0-6A34-414C-8819-BB5347EFC2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07957" y="6299199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494D6BE-A6F7-9C48-894B-343290E2FDD6}"/>
              </a:ext>
            </a:extLst>
          </p:cNvPr>
          <p:cNvSpPr/>
          <p:nvPr userDrawn="1"/>
        </p:nvSpPr>
        <p:spPr>
          <a:xfrm>
            <a:off x="5421669" y="5847289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5C6AA404-BE85-9E4D-84BA-A373854403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53685" y="5892444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6E86D68-0F51-264E-816A-B5FF280CB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23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1" y="7254240"/>
            <a:ext cx="10055781" cy="51816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7178892"/>
            <a:ext cx="10055781" cy="72542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67276"/>
            <a:ext cx="2168843" cy="6527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67276"/>
            <a:ext cx="6380798" cy="652788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600A-C070-439A-9FC2-694A4849652E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87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5" y="624825"/>
            <a:ext cx="7186394" cy="617821"/>
          </a:xfrm>
        </p:spPr>
        <p:txBody>
          <a:bodyPr anchor="t">
            <a:normAutofit/>
          </a:bodyPr>
          <a:lstStyle>
            <a:lvl1pPr algn="ctr">
              <a:defRPr sz="2718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80" y="7203865"/>
            <a:ext cx="2263140" cy="413808"/>
          </a:xfrm>
        </p:spPr>
        <p:txBody>
          <a:bodyPr/>
          <a:lstStyle>
            <a:lvl1pPr>
              <a:defRPr sz="1068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3"/>
            <a:ext cx="45720" cy="5703852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1500190"/>
            <a:ext cx="8720138" cy="57038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95DEF-91BB-87F6-2216-B3C8FA610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1ED8139-52C0-9249-AD82-AB9B5BF43D49}"/>
              </a:ext>
            </a:extLst>
          </p:cNvPr>
          <p:cNvSpPr/>
          <p:nvPr userDrawn="1"/>
        </p:nvSpPr>
        <p:spPr>
          <a:xfrm>
            <a:off x="516468" y="1500011"/>
            <a:ext cx="3489090" cy="5703854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3116" y="2157653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83116" y="1253980"/>
            <a:ext cx="4415815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ES TISIT AMET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83116" y="1854356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C4EC48D-34B8-214A-8E22-FA529A79558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83116" y="3280398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ABDF5B1-2948-454B-8994-D7885ED47F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83116" y="2977101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5D39454-61F8-2444-9F73-43BAF51020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83116" y="4808256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0E8258B-64C9-864C-A3A1-1869AEF316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83116" y="4504959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44DFC525-9280-8B47-8C9F-CAAE8FC7D95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83116" y="5931001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7BE436B-63F4-6B4A-87EF-F85CC3135CE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83116" y="5627704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6068A83-906D-BE4E-AF59-7CB2226C6C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455" y="4027251"/>
            <a:ext cx="2678145" cy="2940708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rgbClr val="1F2C3C"/>
                </a:solidFill>
                <a:latin typeface="Larsseit" panose="00000500000000000000" pitchFamily="50" charset="0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Details can go here and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4FF237-4948-4518-8CAF-5C2F6858268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79455" y="1823484"/>
            <a:ext cx="3251595" cy="2062716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0B97B-714C-2B2B-5554-139A2BD94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4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04943-5333-4A06-87F2-D5C6A9594654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846138" y="1501775"/>
            <a:ext cx="3903662" cy="5395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BF91774-7225-44A0-BE6D-0872DB560280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5308600" y="1505490"/>
            <a:ext cx="3903662" cy="5395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B1702-C5E8-3DEF-017E-F344CAADE3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3059722"/>
            <a:ext cx="8549640" cy="9964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  <a:br>
              <a:rPr lang="en-US" dirty="0"/>
            </a:br>
            <a:r>
              <a:rPr lang="en-US" dirty="0"/>
              <a:t>a second 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7300" y="4302368"/>
            <a:ext cx="7543800" cy="410309"/>
          </a:xfrm>
        </p:spPr>
        <p:txBody>
          <a:bodyPr>
            <a:normAutofit/>
          </a:bodyPr>
          <a:lstStyle>
            <a:lvl1pPr marL="0" indent="0" algn="ctr">
              <a:buNone/>
              <a:defRPr sz="1100" spc="100" baseline="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dirty="0"/>
              <a:t>WEDNESDAY MAY 29TH 2019</a:t>
            </a:r>
          </a:p>
        </p:txBody>
      </p:sp>
    </p:spTree>
    <p:extLst>
      <p:ext uri="{BB962C8B-B14F-4D97-AF65-F5344CB8AC3E}">
        <p14:creationId xmlns:p14="http://schemas.microsoft.com/office/powerpoint/2010/main" val="2384045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Main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B32A7F-FC40-42E9-BFF6-2CD235143BFF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21354E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3059722"/>
            <a:ext cx="8549640" cy="9964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718" b="1">
                <a:solidFill>
                  <a:schemeClr val="bg1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  <a:br>
              <a:rPr lang="en-US" dirty="0"/>
            </a:br>
            <a:r>
              <a:rPr lang="en-US" dirty="0"/>
              <a:t>a second 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7300" y="4302369"/>
            <a:ext cx="7543800" cy="410309"/>
          </a:xfrm>
        </p:spPr>
        <p:txBody>
          <a:bodyPr>
            <a:normAutofit/>
          </a:bodyPr>
          <a:lstStyle>
            <a:lvl1pPr marL="0" indent="0" algn="ctr">
              <a:buNone/>
              <a:defRPr sz="1068" spc="97" baseline="0">
                <a:solidFill>
                  <a:schemeClr val="bg1"/>
                </a:solidFill>
                <a:latin typeface="Larsseit" pitchFamily="2" charset="77"/>
              </a:defRPr>
            </a:lvl1pPr>
            <a:lvl2pPr marL="488155" indent="0" algn="ctr">
              <a:buNone/>
              <a:defRPr sz="2135"/>
            </a:lvl2pPr>
            <a:lvl3pPr marL="976308" indent="0" algn="ctr">
              <a:buNone/>
              <a:defRPr sz="1922"/>
            </a:lvl3pPr>
            <a:lvl4pPr marL="1464463" indent="0" algn="ctr">
              <a:buNone/>
              <a:defRPr sz="1708"/>
            </a:lvl4pPr>
            <a:lvl5pPr marL="1952617" indent="0" algn="ctr">
              <a:buNone/>
              <a:defRPr sz="1708"/>
            </a:lvl5pPr>
            <a:lvl6pPr marL="2440771" indent="0" algn="ctr">
              <a:buNone/>
              <a:defRPr sz="1708"/>
            </a:lvl6pPr>
            <a:lvl7pPr marL="2928926" indent="0" algn="ctr">
              <a:buNone/>
              <a:defRPr sz="1708"/>
            </a:lvl7pPr>
            <a:lvl8pPr marL="3417080" indent="0" algn="ctr">
              <a:buNone/>
              <a:defRPr sz="1708"/>
            </a:lvl8pPr>
            <a:lvl9pPr marL="3905234" indent="0" algn="ctr">
              <a:buNone/>
              <a:defRPr sz="1708"/>
            </a:lvl9pPr>
          </a:lstStyle>
          <a:p>
            <a:r>
              <a:rPr lang="en-US" dirty="0"/>
              <a:t>WEDNESDAY MAY 29TH 2019</a:t>
            </a:r>
          </a:p>
        </p:txBody>
      </p:sp>
    </p:spTree>
    <p:extLst>
      <p:ext uri="{BB962C8B-B14F-4D97-AF65-F5344CB8AC3E}">
        <p14:creationId xmlns:p14="http://schemas.microsoft.com/office/powerpoint/2010/main" val="3592418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2365241"/>
            <a:ext cx="8549640" cy="9964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  <a:br>
              <a:rPr lang="en-US" dirty="0"/>
            </a:br>
            <a:r>
              <a:rPr lang="en-US" dirty="0"/>
              <a:t>a second 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7300" y="3607887"/>
            <a:ext cx="7543800" cy="410309"/>
          </a:xfrm>
        </p:spPr>
        <p:txBody>
          <a:bodyPr>
            <a:normAutofit/>
          </a:bodyPr>
          <a:lstStyle>
            <a:lvl1pPr marL="0" indent="0" algn="ctr">
              <a:buNone/>
              <a:defRPr sz="1100" spc="100" baseline="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dirty="0"/>
              <a:t>WEDNESDAY MAY 29TH 2019</a:t>
            </a:r>
          </a:p>
        </p:txBody>
      </p:sp>
    </p:spTree>
    <p:extLst>
      <p:ext uri="{BB962C8B-B14F-4D97-AF65-F5344CB8AC3E}">
        <p14:creationId xmlns:p14="http://schemas.microsoft.com/office/powerpoint/2010/main" val="327601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E8CDAC9B-7A54-3642-B37C-5B25C62E3F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85D11-DC72-1E45-BE41-017990ACD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7913" y="1501068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372A732-77DB-9646-B7BA-7676BEB2B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7913" y="1919111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F4C8D8-4475-D444-B06C-3B292E5768FD}"/>
              </a:ext>
            </a:extLst>
          </p:cNvPr>
          <p:cNvSpPr/>
          <p:nvPr userDrawn="1"/>
        </p:nvSpPr>
        <p:spPr>
          <a:xfrm>
            <a:off x="691625" y="1467201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0804650-6088-0742-BF2E-AC61752D20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641" y="1512356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7C02565-A55C-5A4F-9B25-06A7726F1C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7913" y="2946045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7913" y="3364088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E16B93-68A7-A14E-AE7B-88842A8CA42A}"/>
              </a:ext>
            </a:extLst>
          </p:cNvPr>
          <p:cNvSpPr/>
          <p:nvPr userDrawn="1"/>
        </p:nvSpPr>
        <p:spPr>
          <a:xfrm>
            <a:off x="691625" y="2912178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4965ED1-1AC6-6A4E-93E4-3A5C215182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641" y="2957333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0E5855-8B61-F648-A802-771E73C09CCD}"/>
              </a:ext>
            </a:extLst>
          </p:cNvPr>
          <p:cNvSpPr/>
          <p:nvPr userDrawn="1"/>
        </p:nvSpPr>
        <p:spPr>
          <a:xfrm>
            <a:off x="5022784" y="1467555"/>
            <a:ext cx="45719" cy="5576712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F40E4F6-48D4-9C49-9C7D-EE559CD5A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7913" y="4413601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9E07CE2-6478-4444-A2CD-E1B265A8A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7913" y="4831644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1EE51C-098E-144D-8BBB-90EAB93A9D9A}"/>
              </a:ext>
            </a:extLst>
          </p:cNvPr>
          <p:cNvSpPr/>
          <p:nvPr userDrawn="1"/>
        </p:nvSpPr>
        <p:spPr>
          <a:xfrm>
            <a:off x="691625" y="4379734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1004D109-79AB-154C-94CA-3F367CB268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641" y="4424889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7F0CBD0-9CE6-3A4F-B673-C2B528937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7913" y="5881156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C0913-C7AF-5A44-AFC6-FCE9488468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7913" y="6299199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B3196E-330E-4342-B0D9-7AC500282572}"/>
              </a:ext>
            </a:extLst>
          </p:cNvPr>
          <p:cNvSpPr/>
          <p:nvPr userDrawn="1"/>
        </p:nvSpPr>
        <p:spPr>
          <a:xfrm>
            <a:off x="691625" y="5847289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DB02AF5-F2A9-7047-8FDF-31DD49DB1E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41" y="5892444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F4B92981-1426-CE49-A324-65DC31AE96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07957" y="1501068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07957" y="1919111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144B5C2-3C76-2F4C-9A58-6E8BE96F12DF}"/>
              </a:ext>
            </a:extLst>
          </p:cNvPr>
          <p:cNvSpPr/>
          <p:nvPr userDrawn="1"/>
        </p:nvSpPr>
        <p:spPr>
          <a:xfrm>
            <a:off x="5421669" y="1467201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174995D-B689-0647-B72D-3ABAE2B7D5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53685" y="1512356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973BA2FC-41BF-BB42-B012-B646EA985A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7957" y="2946045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D3BA683-07AF-1947-9F97-5A68D7881D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07957" y="3364088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7F89C8-136A-0445-80A5-D19F7755F061}"/>
              </a:ext>
            </a:extLst>
          </p:cNvPr>
          <p:cNvSpPr/>
          <p:nvPr userDrawn="1"/>
        </p:nvSpPr>
        <p:spPr>
          <a:xfrm>
            <a:off x="5421669" y="2912178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7769DB0B-534F-564F-A287-B89AC79406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53685" y="2957333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2316D6E1-B0B8-6741-97D4-53D6E91204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07957" y="4413601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01974DFD-8073-0B4F-A6B4-4E580403C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07957" y="4831644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95AF9F3-94A7-FB4E-993E-7EE6001ABED7}"/>
              </a:ext>
            </a:extLst>
          </p:cNvPr>
          <p:cNvSpPr/>
          <p:nvPr userDrawn="1"/>
        </p:nvSpPr>
        <p:spPr>
          <a:xfrm>
            <a:off x="5421669" y="4379734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53685" y="4424889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9365D472-81F0-C34C-A2E9-8B9D137B52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07957" y="5881156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3B1790A0-6A34-414C-8819-BB5347EFC2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07957" y="6299199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494D6BE-A6F7-9C48-894B-343290E2FDD6}"/>
              </a:ext>
            </a:extLst>
          </p:cNvPr>
          <p:cNvSpPr/>
          <p:nvPr userDrawn="1"/>
        </p:nvSpPr>
        <p:spPr>
          <a:xfrm>
            <a:off x="5421669" y="5847289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5C6AA404-BE85-9E4D-84BA-A373854403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53685" y="5892444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D61DB-DE54-F20F-F93F-DDEFBBABA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72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372A732-77DB-9646-B7BA-7676BEB2B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419" y="1501067"/>
            <a:ext cx="3903662" cy="1891667"/>
          </a:xfrm>
        </p:spPr>
        <p:txBody>
          <a:bodyPr>
            <a:noAutofit/>
          </a:bodyPr>
          <a:lstStyle>
            <a:lvl1pPr marL="0" marR="0" indent="0" algn="l" defTabSz="1005840" rtl="0" eaLnBrk="1" fontAlgn="auto" latinLnBrk="0" hangingPunct="1">
              <a:lnSpc>
                <a:spcPts val="16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marL="0" marR="0" lvl="0" indent="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419" y="3929954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6419" y="3545633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03012FBE-4ADE-6945-B131-F44DC092E6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419" y="5145296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30D3671-A204-4446-82D2-A3D883AD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6419" y="476097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860480E4-17E2-B041-A85D-BE16977CF9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6419" y="6360636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5BCD79E4-6C5A-6748-9304-DF855E2F80B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6419" y="597631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CD74D878-CFDA-CC46-8CC6-DDD1EC14509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95270" y="1885388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653D5EE3-EA8D-D24B-8B61-9227BCB66EF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95270" y="1501067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69D4DBD1-8F63-1943-8277-7A6272088BF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95270" y="3100730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FB8ADF20-5FFD-1143-B57C-2E85F20683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95270" y="2716409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EB34122D-9AF9-864A-8776-173729BEA2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95270" y="4316070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EABE4135-3FDC-2644-8602-38533D7C698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95270" y="3931749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DC724-E388-2336-9846-A415A24318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46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04943-5333-4A06-87F2-D5C6A9594654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846138" y="1501775"/>
            <a:ext cx="3903662" cy="5395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BF91774-7225-44A0-BE6D-0872DB560280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5308600" y="1505490"/>
            <a:ext cx="3903662" cy="5395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C6839-8139-1398-0B6F-731AEDC3C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372A732-77DB-9646-B7BA-7676BEB2B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419" y="1501067"/>
            <a:ext cx="3903662" cy="1891667"/>
          </a:xfrm>
        </p:spPr>
        <p:txBody>
          <a:bodyPr>
            <a:noAutofit/>
          </a:bodyPr>
          <a:lstStyle>
            <a:lvl1pPr marL="0" marR="0" indent="0" algn="l" defTabSz="1005840" rtl="0" eaLnBrk="1" fontAlgn="auto" latinLnBrk="0" hangingPunct="1">
              <a:lnSpc>
                <a:spcPts val="16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marL="0" marR="0" lvl="0" indent="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419" y="3929954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6419" y="3545633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03012FBE-4ADE-6945-B131-F44DC092E6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419" y="5145296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30D3671-A204-4446-82D2-A3D883AD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6419" y="476097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860480E4-17E2-B041-A85D-BE16977CF9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6419" y="6360636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5BCD79E4-6C5A-6748-9304-DF855E2F80B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6419" y="597631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CD74D878-CFDA-CC46-8CC6-DDD1EC14509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95270" y="1885388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653D5EE3-EA8D-D24B-8B61-9227BCB66EF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95270" y="1501067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69D4DBD1-8F63-1943-8277-7A6272088BF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95270" y="3100730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FB8ADF20-5FFD-1143-B57C-2E85F20683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95270" y="2716409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EB34122D-9AF9-864A-8776-173729BEA2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95270" y="4316070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EABE4135-3FDC-2644-8602-38533D7C698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95270" y="3931749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</p:spTree>
    <p:extLst>
      <p:ext uri="{BB962C8B-B14F-4D97-AF65-F5344CB8AC3E}">
        <p14:creationId xmlns:p14="http://schemas.microsoft.com/office/powerpoint/2010/main" val="2563099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hoto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with Photos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5F788-CA8D-44CF-811B-4A7FC42DDBB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932" y="1828800"/>
            <a:ext cx="8871693" cy="5097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60165-3738-9F53-77FA-02F16785F5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93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with Photos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C0908B-3DAC-9448-8442-7E571A106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7234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E8C07C5-494C-104E-A7F5-9F50113A42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7102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E9F0E8E-C18F-0C4B-BD99-21ABBBAC3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86970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C782D-DDAC-E4BD-9711-90B4F5D7A7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4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1500188"/>
            <a:ext cx="8720138" cy="570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0EF21-7247-98E5-DB0D-0234F9BE8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6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2286000"/>
            <a:ext cx="8720138" cy="49180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60E44-6A00-43D2-9278-62F4895AD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500011"/>
            <a:ext cx="8720345" cy="65449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ADC5B-9643-2A4F-1E4F-4D62B189F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49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2286000"/>
            <a:ext cx="4046301" cy="4918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60E44-6A00-43D2-9278-62F4895AD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500011"/>
            <a:ext cx="4046397" cy="65449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C5FBE4E-E8B0-4EBE-BC27-23AF6ED5EF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16559" y="2285789"/>
            <a:ext cx="4046301" cy="4918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5E168E2-0A1C-4B2E-8CC4-8373B31FE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6559" y="1500010"/>
            <a:ext cx="4046397" cy="65449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F20AC-E330-AC5B-7578-88C58E4DB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2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1500012"/>
            <a:ext cx="4046301" cy="57040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C5FBE4E-E8B0-4EBE-BC27-23AF6ED5EF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36751" y="1500012"/>
            <a:ext cx="4046301" cy="57235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6AD55-F20E-58A8-973C-250715621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2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AE65F-F449-6379-AFBE-BF97BB63E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1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6A7A29-6511-45E6-AA97-BD501FD03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5818A-8A45-906E-CF68-4006E50A3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81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419" y="2288992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6419" y="1385319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6419" y="198569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55ACF397-FC2B-0D4F-A028-F1C1C2821F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419" y="6536901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1880B08-EC3F-924E-AF93-2C3D6CA2C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6419" y="5633228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3B84136C-FE63-B14F-A8AD-35E667543A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6419" y="6233604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31BFCA3-8755-3945-895D-7788F018AA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6419" y="4407159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DA0FC021-E828-AD45-BB9F-128C0317D5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6419" y="3503486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7E25AA05-5B9F-B14B-A172-ED1CEA830E8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6419" y="4103862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3012EA-CBB3-F644-9FB8-C52713DAC0D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57110" y="1956122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55DDF39-13F1-9E4C-B164-7831210E793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57110" y="4074289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5EC37D9-7828-254E-9935-6DF40AA3D9D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57110" y="6204031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0316E-E1EC-4339-A9AB-0C4CCB03E6EF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3FE0A-E4FA-566E-9443-D16E3BE6B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33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481D3-5C12-CA4F-95A7-97A86660C489}"/>
              </a:ext>
            </a:extLst>
          </p:cNvPr>
          <p:cNvSpPr/>
          <p:nvPr userDrawn="1"/>
        </p:nvSpPr>
        <p:spPr>
          <a:xfrm>
            <a:off x="33759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63AB2-C69E-C54F-9E8D-7DAB41FF726F}"/>
              </a:ext>
            </a:extLst>
          </p:cNvPr>
          <p:cNvSpPr/>
          <p:nvPr userDrawn="1"/>
        </p:nvSpPr>
        <p:spPr>
          <a:xfrm>
            <a:off x="33759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840FE1-2A2E-8F4E-B21A-33BAB27DAF36}"/>
              </a:ext>
            </a:extLst>
          </p:cNvPr>
          <p:cNvSpPr/>
          <p:nvPr userDrawn="1"/>
        </p:nvSpPr>
        <p:spPr>
          <a:xfrm>
            <a:off x="273355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421C59-CC7F-8143-8EC8-65AC3F33F2BF}"/>
              </a:ext>
            </a:extLst>
          </p:cNvPr>
          <p:cNvSpPr/>
          <p:nvPr userDrawn="1"/>
        </p:nvSpPr>
        <p:spPr>
          <a:xfrm>
            <a:off x="273355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E6331D-A972-B546-BDAF-12011633BB93}"/>
              </a:ext>
            </a:extLst>
          </p:cNvPr>
          <p:cNvSpPr/>
          <p:nvPr userDrawn="1"/>
        </p:nvSpPr>
        <p:spPr>
          <a:xfrm>
            <a:off x="512951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FE7048-E7E8-CA44-A8CD-5DA150A5A9BD}"/>
              </a:ext>
            </a:extLst>
          </p:cNvPr>
          <p:cNvSpPr/>
          <p:nvPr userDrawn="1"/>
        </p:nvSpPr>
        <p:spPr>
          <a:xfrm>
            <a:off x="512951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2B429B-B177-EF4F-90C7-47B50F6B4BB5}"/>
              </a:ext>
            </a:extLst>
          </p:cNvPr>
          <p:cNvSpPr/>
          <p:nvPr userDrawn="1"/>
        </p:nvSpPr>
        <p:spPr>
          <a:xfrm>
            <a:off x="752547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556159-33A6-DB46-97BE-EEADA65702B3}"/>
              </a:ext>
            </a:extLst>
          </p:cNvPr>
          <p:cNvSpPr/>
          <p:nvPr userDrawn="1"/>
        </p:nvSpPr>
        <p:spPr>
          <a:xfrm>
            <a:off x="752547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DBBC93-5030-DE43-B9F4-E1CDBCD8A351}"/>
              </a:ext>
            </a:extLst>
          </p:cNvPr>
          <p:cNvSpPr/>
          <p:nvPr userDrawn="1"/>
        </p:nvSpPr>
        <p:spPr>
          <a:xfrm>
            <a:off x="33759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CB25EA67-7CC6-1A4A-A4B2-B969EE5A40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1432" y="5536203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92DD67EA-9734-CA4F-B44C-F3A9035BE13D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24559" y="459048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846308-4EC4-5245-9561-8C16457E8025}"/>
              </a:ext>
            </a:extLst>
          </p:cNvPr>
          <p:cNvSpPr/>
          <p:nvPr userDrawn="1"/>
        </p:nvSpPr>
        <p:spPr>
          <a:xfrm>
            <a:off x="33759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47B365-811A-7C44-BB9E-797BCECFE749}"/>
              </a:ext>
            </a:extLst>
          </p:cNvPr>
          <p:cNvSpPr/>
          <p:nvPr userDrawn="1"/>
        </p:nvSpPr>
        <p:spPr>
          <a:xfrm>
            <a:off x="273355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32CFFD4-3749-1342-9E6E-B6DAB7EA9FA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47392" y="5536203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5B43C71A-A816-1B4F-B827-AC0EBD0BBC4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120519" y="459048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52A981A-D3F9-054B-A52A-72920745DEA5}"/>
              </a:ext>
            </a:extLst>
          </p:cNvPr>
          <p:cNvSpPr/>
          <p:nvPr userDrawn="1"/>
        </p:nvSpPr>
        <p:spPr>
          <a:xfrm>
            <a:off x="273355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6F8027-6062-2E4B-8201-7D4DA0971C0E}"/>
              </a:ext>
            </a:extLst>
          </p:cNvPr>
          <p:cNvSpPr/>
          <p:nvPr userDrawn="1"/>
        </p:nvSpPr>
        <p:spPr>
          <a:xfrm>
            <a:off x="512951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648EAC6A-4825-D945-B574-9D271DFDFE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43352" y="5536203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3A6252A6-F255-E94A-A54D-A46D710EF9D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16479" y="459048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BECDA9-AD3F-1742-AF48-C44B52F31C31}"/>
              </a:ext>
            </a:extLst>
          </p:cNvPr>
          <p:cNvSpPr/>
          <p:nvPr userDrawn="1"/>
        </p:nvSpPr>
        <p:spPr>
          <a:xfrm>
            <a:off x="512951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88F10F-EA55-3247-94D8-38DEC6E9542C}"/>
              </a:ext>
            </a:extLst>
          </p:cNvPr>
          <p:cNvSpPr/>
          <p:nvPr userDrawn="1"/>
        </p:nvSpPr>
        <p:spPr>
          <a:xfrm>
            <a:off x="752547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23677C91-512A-AD46-9D65-82C6CEF8E6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39312" y="5536203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80C17A86-E5DE-FA4C-BC9E-002721A750CA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7912439" y="459048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D88DC5-764A-7540-B7DC-06F01885AD90}"/>
              </a:ext>
            </a:extLst>
          </p:cNvPr>
          <p:cNvSpPr/>
          <p:nvPr userDrawn="1"/>
        </p:nvSpPr>
        <p:spPr>
          <a:xfrm>
            <a:off x="752547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BBEB4555-1336-4698-8106-FE8AC92780B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1481" y="2632574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E5553E12-52F0-4E3B-91FD-4C6CB20D1D75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44608" y="1686859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83009870-FBBA-49B3-8B45-9F45E06DE40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967441" y="2632574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A9FC46E5-771C-4E19-BA03-6F9C1F13087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140568" y="1686859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657B541C-60A7-46D3-9C21-7C38E8D617F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63401" y="2632574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EFFE2DC3-CFE0-44FC-B44E-B78CAD521B13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36528" y="1686859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F4EBAECC-496F-4B24-939F-00392426859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759361" y="2632574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4" name="Picture Placeholder 3">
            <a:extLst>
              <a:ext uri="{FF2B5EF4-FFF2-40B4-BE49-F238E27FC236}">
                <a16:creationId xmlns:a16="http://schemas.microsoft.com/office/drawing/2014/main" id="{B18DB58A-4F2B-4968-89AB-AF0752D65FF3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7932488" y="1686859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E38D7-178A-FFE5-FE6E-D379420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7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04943-5333-4A06-87F2-D5C6A9594654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846138" y="1501775"/>
            <a:ext cx="3903662" cy="5395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BF91774-7225-44A0-BE6D-0872DB560280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5308600" y="1505490"/>
            <a:ext cx="3903662" cy="5395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027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840FE1-2A2E-8F4E-B21A-33BAB27DAF36}"/>
              </a:ext>
            </a:extLst>
          </p:cNvPr>
          <p:cNvSpPr/>
          <p:nvPr userDrawn="1"/>
        </p:nvSpPr>
        <p:spPr>
          <a:xfrm>
            <a:off x="3669381" y="1506290"/>
            <a:ext cx="2720455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492FBF2-A79E-8D42-8637-EB33178854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931930" y="2589725"/>
            <a:ext cx="2245137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C7DD9E3C-1C27-A94B-B86C-310E4F3E082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155042" y="1673953"/>
            <a:ext cx="1757364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421C59-CC7F-8143-8EC8-65AC3F33F2BF}"/>
              </a:ext>
            </a:extLst>
          </p:cNvPr>
          <p:cNvSpPr/>
          <p:nvPr userDrawn="1"/>
        </p:nvSpPr>
        <p:spPr>
          <a:xfrm>
            <a:off x="3669382" y="1506290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47B365-811A-7C44-BB9E-797BCECFE749}"/>
              </a:ext>
            </a:extLst>
          </p:cNvPr>
          <p:cNvSpPr/>
          <p:nvPr userDrawn="1"/>
        </p:nvSpPr>
        <p:spPr>
          <a:xfrm>
            <a:off x="3669381" y="4399960"/>
            <a:ext cx="2720455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32CFFD4-3749-1342-9E6E-B6DAB7EA9FA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931930" y="5527128"/>
            <a:ext cx="2245137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5B43C71A-A816-1B4F-B827-AC0EBD0BBC4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152961" y="4614608"/>
            <a:ext cx="1757364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52A981A-D3F9-054B-A52A-72920745DEA5}"/>
              </a:ext>
            </a:extLst>
          </p:cNvPr>
          <p:cNvSpPr/>
          <p:nvPr userDrawn="1"/>
        </p:nvSpPr>
        <p:spPr>
          <a:xfrm>
            <a:off x="3669382" y="4399960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79DE21C-C636-4AE6-A64C-A370D0B0B883}"/>
              </a:ext>
            </a:extLst>
          </p:cNvPr>
          <p:cNvSpPr/>
          <p:nvPr userDrawn="1"/>
        </p:nvSpPr>
        <p:spPr>
          <a:xfrm>
            <a:off x="671079" y="1506290"/>
            <a:ext cx="2720455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20834388-7252-493D-8197-E99BCF22604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33628" y="2589725"/>
            <a:ext cx="2245137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F404B74E-45FE-405C-90C0-8716767217A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156740" y="1673953"/>
            <a:ext cx="1757364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25CDD0-E540-4BE4-95BF-F1D844FCB293}"/>
              </a:ext>
            </a:extLst>
          </p:cNvPr>
          <p:cNvSpPr/>
          <p:nvPr userDrawn="1"/>
        </p:nvSpPr>
        <p:spPr>
          <a:xfrm>
            <a:off x="671080" y="1506290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5800752-5520-4DEC-A7DD-EDB3D551340F}"/>
              </a:ext>
            </a:extLst>
          </p:cNvPr>
          <p:cNvSpPr/>
          <p:nvPr userDrawn="1"/>
        </p:nvSpPr>
        <p:spPr>
          <a:xfrm>
            <a:off x="671079" y="4399960"/>
            <a:ext cx="2720455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B8FDB4A3-C62A-4A0F-B824-00EEA8CC2B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3628" y="5527128"/>
            <a:ext cx="2245137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53835FF6-9A06-41AC-BBD8-FC346C51A735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154659" y="4614608"/>
            <a:ext cx="1757364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89CC2E-18E3-42E6-9E59-5BE0786D01E1}"/>
              </a:ext>
            </a:extLst>
          </p:cNvPr>
          <p:cNvSpPr/>
          <p:nvPr userDrawn="1"/>
        </p:nvSpPr>
        <p:spPr>
          <a:xfrm>
            <a:off x="671080" y="4399960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15253B8-D24B-4204-9428-0B266E3F03D5}"/>
              </a:ext>
            </a:extLst>
          </p:cNvPr>
          <p:cNvSpPr/>
          <p:nvPr userDrawn="1"/>
        </p:nvSpPr>
        <p:spPr>
          <a:xfrm>
            <a:off x="6666865" y="1506290"/>
            <a:ext cx="2720455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60B140D1-0C30-4C2A-836F-193BCDB954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29414" y="2589725"/>
            <a:ext cx="2245137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12750A57-1E76-471F-8632-B8DDFE3DD72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7152526" y="1673953"/>
            <a:ext cx="1757364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5FDFC9E-4BB3-4763-BB84-2525773C2C99}"/>
              </a:ext>
            </a:extLst>
          </p:cNvPr>
          <p:cNvSpPr/>
          <p:nvPr userDrawn="1"/>
        </p:nvSpPr>
        <p:spPr>
          <a:xfrm>
            <a:off x="6666866" y="1506290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DBEB4D8-96FB-400B-A4D2-13E51619FF3D}"/>
              </a:ext>
            </a:extLst>
          </p:cNvPr>
          <p:cNvSpPr/>
          <p:nvPr userDrawn="1"/>
        </p:nvSpPr>
        <p:spPr>
          <a:xfrm>
            <a:off x="6666865" y="4399960"/>
            <a:ext cx="2720455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90033062-1D89-471B-AFF7-689866EA028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929414" y="5527128"/>
            <a:ext cx="2245137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3" name="Picture Placeholder 3">
            <a:extLst>
              <a:ext uri="{FF2B5EF4-FFF2-40B4-BE49-F238E27FC236}">
                <a16:creationId xmlns:a16="http://schemas.microsoft.com/office/drawing/2014/main" id="{0C6715E8-CE0D-4397-B47E-54286D713D0A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7150445" y="4614608"/>
            <a:ext cx="1757364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8E13A74-114F-4189-8DE9-EF047520E8FA}"/>
              </a:ext>
            </a:extLst>
          </p:cNvPr>
          <p:cNvSpPr/>
          <p:nvPr userDrawn="1"/>
        </p:nvSpPr>
        <p:spPr>
          <a:xfrm>
            <a:off x="6666866" y="4399960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D2200-A503-B3BC-7932-B2EF6A51C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31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1ED8139-52C0-9249-AD82-AB9B5BF43D49}"/>
              </a:ext>
            </a:extLst>
          </p:cNvPr>
          <p:cNvSpPr/>
          <p:nvPr userDrawn="1"/>
        </p:nvSpPr>
        <p:spPr>
          <a:xfrm>
            <a:off x="516468" y="1500011"/>
            <a:ext cx="3489090" cy="5703854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3116" y="2157653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83116" y="1253980"/>
            <a:ext cx="4415815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ES TISIT AMET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83116" y="1854356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C4EC48D-34B8-214A-8E22-FA529A79558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83116" y="3280398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ABDF5B1-2948-454B-8994-D7885ED47F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83116" y="2977101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5D39454-61F8-2444-9F73-43BAF51020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83116" y="4808256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0E8258B-64C9-864C-A3A1-1869AEF316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83116" y="4504959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44DFC525-9280-8B47-8C9F-CAAE8FC7D95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83116" y="5931001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7BE436B-63F4-6B4A-87EF-F85CC3135CE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83116" y="5627704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6068A83-906D-BE4E-AF59-7CB2226C6C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455" y="4027251"/>
            <a:ext cx="2678145" cy="2940708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rgbClr val="1F2C3C"/>
                </a:solidFill>
                <a:latin typeface="Larsseit" panose="00000500000000000000" pitchFamily="50" charset="0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Details can go here and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4FF237-4948-4518-8CAF-5C2F6858268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79455" y="1823484"/>
            <a:ext cx="3251595" cy="2062716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83D43-5776-55F7-8103-B2C50F350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0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1ED8139-52C0-9249-AD82-AB9B5BF43D49}"/>
              </a:ext>
            </a:extLst>
          </p:cNvPr>
          <p:cNvSpPr/>
          <p:nvPr userDrawn="1"/>
        </p:nvSpPr>
        <p:spPr>
          <a:xfrm>
            <a:off x="470747" y="1500011"/>
            <a:ext cx="4043341" cy="1615431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35" y="3619458"/>
            <a:ext cx="3736798" cy="158754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4334" y="5271641"/>
            <a:ext cx="2568399" cy="3560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REPRESENTATIVE CLIENTS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335" y="3327450"/>
            <a:ext cx="3736798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EDUCATION, LICENSES &amp; CERTIFICATIONS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C4EC48D-34B8-214A-8E22-FA529A79558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79129" y="3134621"/>
            <a:ext cx="4415815" cy="3602540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lvl="0"/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ABDF5B1-2948-454B-8994-D7885ED47F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79129" y="2831324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PROFESSIONAL AND INDUSTRY EXPERIENCE: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6068A83-906D-BE4E-AF59-7CB2226C6C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79129" y="1427633"/>
            <a:ext cx="4415815" cy="1217708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Matt specializes in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67440ED-1E4F-0944-9E5F-01EBA31F748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74334" y="1671648"/>
            <a:ext cx="1086734" cy="109695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11B76B-4E72-F545-A140-239C888A68CE}"/>
              </a:ext>
            </a:extLst>
          </p:cNvPr>
          <p:cNvSpPr/>
          <p:nvPr userDrawn="1"/>
        </p:nvSpPr>
        <p:spPr>
          <a:xfrm>
            <a:off x="470747" y="1500011"/>
            <a:ext cx="45720" cy="1615431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F357CD5-BD82-E342-9291-7A6BBE8FED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94383" y="1601113"/>
            <a:ext cx="2516749" cy="25324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5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276C2DE-8EE7-B642-A283-F903C3818F4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02851" y="1876432"/>
            <a:ext cx="2508282" cy="2812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1BD46F1-5242-C846-B111-988EC26FA29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11316" y="2162799"/>
            <a:ext cx="2499817" cy="8227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Direct: (012) 345-6789</a:t>
            </a:r>
          </a:p>
          <a:p>
            <a:pPr lvl="0"/>
            <a:r>
              <a:rPr lang="en-US" dirty="0"/>
              <a:t>Cell: (012) 345-6789</a:t>
            </a:r>
          </a:p>
          <a:p>
            <a:pPr lvl="0"/>
            <a:r>
              <a:rPr lang="en-US" dirty="0"/>
              <a:t>Email: </a:t>
            </a:r>
            <a:r>
              <a:rPr lang="en-US" dirty="0" err="1"/>
              <a:t>name@Keen-Summit.com</a:t>
            </a:r>
            <a:endParaRPr lang="en-US" dirty="0"/>
          </a:p>
          <a:p>
            <a:pPr lvl="0"/>
            <a:r>
              <a:rPr lang="en-US" dirty="0"/>
              <a:t>Website: </a:t>
            </a:r>
            <a:r>
              <a:rPr lang="en-US" dirty="0" err="1"/>
              <a:t>www.Keen-Summit.com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1511F8-4329-2345-BCE5-E19F4F04EB76}"/>
              </a:ext>
            </a:extLst>
          </p:cNvPr>
          <p:cNvSpPr/>
          <p:nvPr userDrawn="1"/>
        </p:nvSpPr>
        <p:spPr>
          <a:xfrm rot="5400000">
            <a:off x="3909682" y="4766749"/>
            <a:ext cx="45719" cy="1329715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1E4F854-5832-0F4F-9F66-9F1197DA3B3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74335" y="5771028"/>
            <a:ext cx="1086734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FINANCIAL </a:t>
            </a:r>
          </a:p>
          <a:p>
            <a:pPr lvl="0"/>
            <a:r>
              <a:rPr lang="en-US" dirty="0"/>
              <a:t>CLIENTS: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279C823D-8A4A-1A45-AD13-9883455F8AD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4335" y="6303392"/>
            <a:ext cx="1501598" cy="1314281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FA95F12A-1234-514B-9AC2-108C511812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175932" y="5764370"/>
            <a:ext cx="1225519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CORPORATE CLIENTS: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2863DD5-B186-684B-A55F-02B3913EF16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175933" y="6296734"/>
            <a:ext cx="1501598" cy="131428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lvl="0"/>
            <a:endParaRPr lang="en-US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6D4E4F63-917C-0D4C-B791-45D45E102DB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677531" y="5764370"/>
            <a:ext cx="1086734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RETAIL</a:t>
            </a:r>
          </a:p>
          <a:p>
            <a:pPr lvl="0"/>
            <a:r>
              <a:rPr lang="en-US" dirty="0"/>
              <a:t>CLIENTS: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154C7195-ABBF-6042-B790-7CADAE5597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677531" y="6296734"/>
            <a:ext cx="1501598" cy="131428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D3813-DD55-21E0-DE83-056B3545E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57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5608-1F6A-4705-BADC-8F9098D7F4EF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86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21F5-E0E7-6F47-84CF-07C58FC1DB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B33703-0556-4778-802D-4595621FA41E}"/>
              </a:ext>
            </a:extLst>
          </p:cNvPr>
          <p:cNvSpPr/>
          <p:nvPr userDrawn="1"/>
        </p:nvSpPr>
        <p:spPr>
          <a:xfrm>
            <a:off x="516467" y="518160"/>
            <a:ext cx="45720" cy="613336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298B1-A86D-227C-C6C9-234DA72C6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400" y="268449"/>
            <a:ext cx="2081572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515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ho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with Photos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5F788-CA8D-44CF-811B-4A7FC42DDBB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932" y="1828800"/>
            <a:ext cx="8871693" cy="5097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94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with Photos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C0908B-3DAC-9448-8442-7E571A106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7234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E8C07C5-494C-104E-A7F5-9F50113A42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7102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E9F0E8E-C18F-0C4B-BD99-21ABBBAC3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86970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8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1500188"/>
            <a:ext cx="8720138" cy="570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02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2286000"/>
            <a:ext cx="8720138" cy="49180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60E44-6A00-43D2-9278-62F4895AD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500011"/>
            <a:ext cx="8720345" cy="65449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30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21F5-E0E7-6F47-84CF-07C58FC1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1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4" r:id="rId3"/>
    <p:sldLayoutId id="2147483665" r:id="rId4"/>
    <p:sldLayoutId id="2147483675" r:id="rId5"/>
    <p:sldLayoutId id="2147483673" r:id="rId6"/>
    <p:sldLayoutId id="2147483667" r:id="rId7"/>
    <p:sldLayoutId id="2147483674" r:id="rId8"/>
    <p:sldLayoutId id="2147483679" r:id="rId9"/>
    <p:sldLayoutId id="2147483680" r:id="rId10"/>
    <p:sldLayoutId id="2147483677" r:id="rId11"/>
    <p:sldLayoutId id="2147483678" r:id="rId12"/>
    <p:sldLayoutId id="2147483666" r:id="rId13"/>
    <p:sldLayoutId id="2147483670" r:id="rId14"/>
    <p:sldLayoutId id="2147483671" r:id="rId15"/>
    <p:sldLayoutId id="2147483672" r:id="rId16"/>
    <p:sldLayoutId id="2147483681" r:id="rId17"/>
    <p:sldLayoutId id="2147483682" r:id="rId18"/>
    <p:sldLayoutId id="2147483683" r:id="rId19"/>
  </p:sldLayoutIdLst>
  <p:hf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Gauthier FY" panose="02000803020000020004" pitchFamily="50" charset="0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899199"/>
            <a:ext cx="10058401" cy="873200"/>
          </a:xfrm>
          <a:prstGeom prst="rect">
            <a:avLst/>
          </a:prstGeom>
          <a:solidFill>
            <a:srgbClr val="21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823850"/>
            <a:ext cx="10058401" cy="74799"/>
          </a:xfrm>
          <a:prstGeom prst="rect">
            <a:avLst/>
          </a:prstGeom>
          <a:solidFill>
            <a:srgbClr val="0C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5256" y="324819"/>
            <a:ext cx="8298180" cy="752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5" y="1227775"/>
            <a:ext cx="8298181" cy="54238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5258" y="7321092"/>
            <a:ext cx="2039623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rgbClr val="FFFFFF"/>
                </a:solidFill>
              </a:defRPr>
            </a:lvl1pPr>
          </a:lstStyle>
          <a:p>
            <a:fld id="{91390BA5-EE02-4E86-9945-C987D7A3E690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1104" y="7321092"/>
            <a:ext cx="3978813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626" y="7260346"/>
            <a:ext cx="108242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5">
                <a:solidFill>
                  <a:srgbClr val="FFFFFF"/>
                </a:solidFill>
              </a:defRPr>
            </a:lvl1pPr>
          </a:lstStyle>
          <a:p>
            <a:fld id="{BBD45762-6DF2-4467-961C-B0CBC68DBD4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84664" y="1152722"/>
            <a:ext cx="822274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27B56A-B374-4ED1-B5A9-CFC0D9AAA38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41" y="7070858"/>
            <a:ext cx="1734849" cy="5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1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hdr="0" ftr="0" dt="0"/>
  <p:txStyles>
    <p:titleStyle>
      <a:lvl1pPr algn="l" defTabSz="1005840" rtl="0" eaLnBrk="1" latinLnBrk="0" hangingPunct="1">
        <a:lnSpc>
          <a:spcPct val="85000"/>
        </a:lnSpc>
        <a:spcBef>
          <a:spcPct val="0"/>
        </a:spcBef>
        <a:buNone/>
        <a:defRPr sz="3080" b="0" kern="1200" spc="-5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0584" indent="-100584" algn="l" defTabSz="1005840" rtl="0" eaLnBrk="1" latinLnBrk="0" hangingPunct="1">
        <a:lnSpc>
          <a:spcPct val="90000"/>
        </a:lnSpc>
        <a:spcBef>
          <a:spcPts val="1320"/>
        </a:spcBef>
        <a:spcAft>
          <a:spcPts val="22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22453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9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23621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4789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25957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1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3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5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7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21F5-E0E7-6F47-84CF-07C58FC1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</p:sldLayoutIdLst>
  <p:hf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Gauthier FY" panose="02000803020000020004" pitchFamily="50" charset="0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>
          <p15:clr>
            <a:srgbClr val="F26B43"/>
          </p15:clr>
        </p15:guide>
        <p15:guide id="2" pos="3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svg"/><Relationship Id="rId3" Type="http://schemas.openxmlformats.org/officeDocument/2006/relationships/image" Target="../media/image11.png"/><Relationship Id="rId21" Type="http://schemas.openxmlformats.org/officeDocument/2006/relationships/image" Target="../media/image29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jpe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2224-9B37-B101-67EA-0167D7E7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L’Ermitage</a:t>
            </a:r>
            <a:r>
              <a:rPr lang="en-US" dirty="0"/>
              <a:t> Advantage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E5995-14EC-0A88-DB76-8E844403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A503A-94B1-5E42-BAA4-8A496B25C75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F2C3C"/>
                </a:solidFill>
                <a:effectLst/>
                <a:uLnTx/>
                <a:uFillTx/>
                <a:latin typeface="Larsseit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2C3C"/>
              </a:solidFill>
              <a:effectLst/>
              <a:uLnTx/>
              <a:uFillTx/>
              <a:latin typeface="Larsseit" pitchFamily="2" charset="77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81F74-8525-DF31-51AF-2ED6D451E0D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Larsseit"/>
              </a:rPr>
              <a:t>As highlighted on </a:t>
            </a:r>
            <a:r>
              <a:rPr lang="en-US" sz="1800" dirty="0">
                <a:highlight>
                  <a:srgbClr val="FFFF00"/>
                </a:highlight>
                <a:latin typeface="Larsseit"/>
              </a:rPr>
              <a:t>page 35 </a:t>
            </a:r>
            <a:r>
              <a:rPr lang="en-US" sz="1800" dirty="0">
                <a:latin typeface="Larsseit"/>
              </a:rPr>
              <a:t>of this presentation, Keen was engaged by the Special Master for the US DOJ to sell the L’Ermitage Beverly Hills Hotel. </a:t>
            </a:r>
            <a:endParaRPr lang="en-US" sz="1800" dirty="0"/>
          </a:p>
          <a:p>
            <a:r>
              <a:rPr lang="en-US" sz="1800" dirty="0">
                <a:latin typeface="Larsseit"/>
              </a:rPr>
              <a:t>This hotel had been tied up in the 1MDB $6.5 billion international money laundering scandal. In a 35-day marketing period, Keen had: </a:t>
            </a:r>
          </a:p>
          <a:p>
            <a:pPr lvl="1"/>
            <a:r>
              <a:rPr lang="en-US" sz="1600" dirty="0">
                <a:latin typeface="Larsseit"/>
              </a:rPr>
              <a:t>over 1,000 inquiries</a:t>
            </a:r>
          </a:p>
          <a:p>
            <a:pPr lvl="1"/>
            <a:r>
              <a:rPr lang="en-US" sz="1600" dirty="0">
                <a:latin typeface="Larsseit"/>
              </a:rPr>
              <a:t>over 800 executed NDAs</a:t>
            </a:r>
          </a:p>
          <a:p>
            <a:pPr lvl="1"/>
            <a:r>
              <a:rPr lang="en-US" sz="1600" dirty="0">
                <a:latin typeface="Larsseit"/>
              </a:rPr>
              <a:t>over 50 written offers</a:t>
            </a:r>
          </a:p>
          <a:p>
            <a:r>
              <a:rPr lang="en-US" sz="1800" dirty="0">
                <a:latin typeface="Larsseit"/>
              </a:rPr>
              <a:t>Based upon this project and the 800+ executed NDAs, Keen has current contact information for virtually every real estate investor in North America and globally.  Our prospect list from the L’Ermitage projected included: </a:t>
            </a:r>
          </a:p>
          <a:p>
            <a:pPr lvl="1"/>
            <a:r>
              <a:rPr lang="en-US" sz="1600" dirty="0">
                <a:latin typeface="Larsseit"/>
              </a:rPr>
              <a:t>hotel flags</a:t>
            </a:r>
          </a:p>
          <a:p>
            <a:pPr lvl="1"/>
            <a:r>
              <a:rPr lang="en-US" sz="1600" dirty="0">
                <a:latin typeface="Larsseit"/>
              </a:rPr>
              <a:t>hotel investment and management companies</a:t>
            </a:r>
          </a:p>
          <a:p>
            <a:pPr lvl="1"/>
            <a:r>
              <a:rPr lang="en-US" sz="1600" dirty="0">
                <a:latin typeface="Larsseit"/>
              </a:rPr>
              <a:t>private real estate equity firms </a:t>
            </a:r>
          </a:p>
          <a:p>
            <a:pPr lvl="1"/>
            <a:r>
              <a:rPr lang="en-US" sz="1600" dirty="0">
                <a:latin typeface="Larsseit"/>
              </a:rPr>
              <a:t>Family offices and high-net-worth individuals</a:t>
            </a:r>
          </a:p>
        </p:txBody>
      </p:sp>
    </p:spTree>
    <p:extLst>
      <p:ext uri="{BB962C8B-B14F-4D97-AF65-F5344CB8AC3E}">
        <p14:creationId xmlns:p14="http://schemas.microsoft.com/office/powerpoint/2010/main" val="397187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A2F672-914C-46AD-A4E2-C1F8B66C4D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176B4642-1F6F-4C9C-9D98-398E30CC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L’Ermitage Beverly Hills Hotel, </a:t>
            </a:r>
            <a:br>
              <a:rPr lang="en-US" dirty="0"/>
            </a:br>
            <a:r>
              <a:rPr lang="en-US" dirty="0"/>
              <a:t>Special Master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64AC42-44C8-4D84-B916-45A05774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A503A-94B1-5E42-BAA4-8A496B25C751}" type="slidenum">
              <a:rPr kumimoji="0" lang="en-US" sz="1068" b="0" i="0" u="none" strike="noStrike" kern="1200" cap="none" spc="0" normalizeH="0" baseline="0" noProof="0" smtClean="0">
                <a:ln>
                  <a:noFill/>
                </a:ln>
                <a:solidFill>
                  <a:srgbClr val="1F2C3C"/>
                </a:solidFill>
                <a:effectLst/>
                <a:uLnTx/>
                <a:uFillTx/>
                <a:latin typeface="Larsseit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68" b="0" i="0" u="none" strike="noStrike" kern="1200" cap="none" spc="0" normalizeH="0" baseline="0" noProof="0" dirty="0">
              <a:ln>
                <a:noFill/>
              </a:ln>
              <a:solidFill>
                <a:srgbClr val="1F2C3C"/>
              </a:solidFill>
              <a:effectLst/>
              <a:uLnTx/>
              <a:uFillTx/>
              <a:latin typeface="Larsseit" pitchFamily="2" charset="77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12795-5A76-4240-84D7-F9F02EFE075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9455" y="6072417"/>
            <a:ext cx="2678145" cy="1075159"/>
          </a:xfrm>
        </p:spPr>
        <p:txBody>
          <a:bodyPr>
            <a:normAutofit/>
          </a:bodyPr>
          <a:lstStyle/>
          <a:p>
            <a:pPr marL="0" indent="0" defTabSz="976308">
              <a:lnSpc>
                <a:spcPts val="1600"/>
              </a:lnSpc>
              <a:spcBef>
                <a:spcPts val="1068"/>
              </a:spcBef>
              <a:buClr>
                <a:srgbClr val="0E4D69"/>
              </a:buClr>
              <a:buSzPct val="85000"/>
              <a:buNone/>
              <a:defRPr/>
            </a:pPr>
            <a:r>
              <a:rPr lang="en-US" sz="1200" b="1" dirty="0">
                <a:solidFill>
                  <a:srgbClr val="1F2C3C"/>
                </a:solidFill>
              </a:rPr>
              <a:t>Sold</a:t>
            </a:r>
            <a:br>
              <a:rPr lang="en-US" sz="1200" b="1" dirty="0">
                <a:solidFill>
                  <a:srgbClr val="1F2C3C"/>
                </a:solidFill>
              </a:rPr>
            </a:br>
            <a:r>
              <a:rPr lang="en-US" sz="1200" b="1" dirty="0" err="1">
                <a:solidFill>
                  <a:srgbClr val="1F2C3C"/>
                </a:solidFill>
              </a:rPr>
              <a:t>L’Ermitage</a:t>
            </a:r>
            <a:r>
              <a:rPr lang="en-US" sz="1200" b="1" dirty="0">
                <a:solidFill>
                  <a:srgbClr val="1F2C3C"/>
                </a:solidFill>
              </a:rPr>
              <a:t> Beverly Hills Hotel</a:t>
            </a:r>
            <a:br>
              <a:rPr lang="en-US" sz="1200" b="1" dirty="0">
                <a:solidFill>
                  <a:srgbClr val="1F2C3C"/>
                </a:solidFill>
              </a:rPr>
            </a:br>
            <a:r>
              <a:rPr lang="en-US" sz="1200" b="1" dirty="0">
                <a:solidFill>
                  <a:srgbClr val="1F2C3C"/>
                </a:solidFill>
              </a:rPr>
              <a:t>$100,000,000 / ($862,000/key)</a:t>
            </a:r>
          </a:p>
          <a:p>
            <a:endParaRPr lang="en-US" sz="1200" dirty="0"/>
          </a:p>
        </p:txBody>
      </p:sp>
      <p:pic>
        <p:nvPicPr>
          <p:cNvPr id="34" name="Picture Placeholder 33" descr="A house next to a body of water&#10;&#10;Description automatically generated">
            <a:extLst>
              <a:ext uri="{FF2B5EF4-FFF2-40B4-BE49-F238E27FC236}">
                <a16:creationId xmlns:a16="http://schemas.microsoft.com/office/drawing/2014/main" id="{8CBD6278-8C67-4463-980C-FB1CA827D478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3"/>
          <a:srcRect t="1751" b="1751"/>
          <a:stretch>
            <a:fillRect/>
          </a:stretch>
        </p:blipFill>
        <p:spPr>
          <a:xfrm>
            <a:off x="979488" y="1615413"/>
            <a:ext cx="3251200" cy="206216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F7A8E4-5CB3-4D26-8F73-7C907C442C65}"/>
              </a:ext>
            </a:extLst>
          </p:cNvPr>
          <p:cNvSpPr/>
          <p:nvPr/>
        </p:nvSpPr>
        <p:spPr>
          <a:xfrm>
            <a:off x="4589149" y="2543394"/>
            <a:ext cx="5029200" cy="3189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marR="0" lvl="0" indent="-171450" algn="l" defTabSz="1005840" rtl="0" eaLnBrk="1" fontAlgn="base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Calibri" panose="020F0502020204030204" pitchFamily="34" charset="0"/>
              </a:rPr>
              <a:t>The United States District Court for the Central District of California, at the request of the United States Department of Justice, entered an Order </a:t>
            </a: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Calibri" panose="020F0502020204030204" pitchFamily="34" charset="0"/>
                <a:cs typeface="Calibri" panose="020F0502020204030204" pitchFamily="34" charset="0"/>
              </a:rPr>
              <a:t>authorizing the sale of the </a:t>
            </a:r>
            <a:r>
              <a:rPr kumimoji="0" lang="en-US" sz="1050" b="0" i="0" u="none" strike="noStrike" kern="1200" cap="none" spc="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Calibri" panose="020F0502020204030204" pitchFamily="34" charset="0"/>
                <a:cs typeface="Calibri" panose="020F0502020204030204" pitchFamily="34" charset="0"/>
              </a:rPr>
              <a:t>L’Ermitage</a:t>
            </a: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Calibri" panose="020F0502020204030204" pitchFamily="34" charset="0"/>
                <a:cs typeface="Calibri" panose="020F0502020204030204" pitchFamily="34" charset="0"/>
              </a:rPr>
              <a:t> Beverly Hills Hotel, a 116-suite luxury hotel, that was tied up in the multi-billion dollar 1MDB scandal</a:t>
            </a: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 pitchFamily="2" charset="77"/>
                <a:ea typeface="+mn-ea"/>
                <a:cs typeface="+mn-cs"/>
              </a:rPr>
              <a:t>. </a:t>
            </a:r>
          </a:p>
          <a:p>
            <a:pPr marL="171450" marR="0" lvl="0" indent="-171450" algn="l" defTabSz="1005840" rtl="0" eaLnBrk="1" fontAlgn="base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Calibri" panose="020F0502020204030204" pitchFamily="34" charset="0"/>
              </a:rPr>
              <a:t>Michael M. Eidelman, Esq., </a:t>
            </a:r>
            <a:r>
              <a:rPr kumimoji="0" lang="en-US" sz="1050" b="0" i="0" u="none" strike="noStrike" kern="1200" cap="none" spc="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Calibri" panose="020F0502020204030204" pitchFamily="34" charset="0"/>
              </a:rPr>
              <a:t>Vedder</a:t>
            </a: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Calibri" panose="020F0502020204030204" pitchFamily="34" charset="0"/>
              </a:rPr>
              <a:t> Price P.C., as Special Master, engaged Keen to broker the sale.  </a:t>
            </a:r>
          </a:p>
          <a:p>
            <a:pPr marL="171450" marR="0" lvl="0" indent="-171450" algn="l" defTabSz="1005840" rtl="0" eaLnBrk="1" fontAlgn="base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Calibri" panose="020F0502020204030204" pitchFamily="34" charset="0"/>
              </a:rPr>
              <a:t>In May 2020, during the COVID quarantine, Keen initiated a robust marketing plan that leveraged its industry relationships and its proprietary database.  Keen fielded inquiries from over 1,000 prospects, nearly 800 of whom executed the non-disclosure agreement and received over 50 offers. </a:t>
            </a:r>
          </a:p>
          <a:p>
            <a:pPr marL="171450" marR="0" lvl="0" indent="-171450" algn="l" defTabSz="1005840" rtl="0" eaLnBrk="1" fontAlgn="base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Calibri" panose="020F0502020204030204" pitchFamily="34" charset="0"/>
              </a:rPr>
              <a:t>Keen successfully secured a $100M offer from EOS Investors LLC. The sale closed on October 22, 2020. This sale is one of the largest hospitality transactions in 2020.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246D5F-150F-4B4E-BF6D-FD3A0CB9AA93}"/>
              </a:ext>
            </a:extLst>
          </p:cNvPr>
          <p:cNvSpPr txBox="1">
            <a:spLocks/>
          </p:cNvSpPr>
          <p:nvPr/>
        </p:nvSpPr>
        <p:spPr>
          <a:xfrm>
            <a:off x="4589145" y="1549139"/>
            <a:ext cx="4415815" cy="570803"/>
          </a:xfrm>
          <a:prstGeom prst="rect">
            <a:avLst/>
          </a:prstGeom>
        </p:spPr>
        <p:txBody>
          <a:bodyPr/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217F95"/>
                </a:solidFill>
                <a:effectLst/>
                <a:uLnTx/>
                <a:uFillTx/>
                <a:latin typeface="Larsseit" pitchFamily="2" charset="77"/>
                <a:ea typeface="+mn-ea"/>
                <a:cs typeface="+mn-cs"/>
              </a:rPr>
              <a:t>TRANSACTION SUMMARY</a:t>
            </a:r>
          </a:p>
          <a:p>
            <a:pPr marL="0" marR="0" lvl="0" indent="0" algn="l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rsseit" panose="00000500000000000000" pitchFamily="50" charset="0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B864C97-DC5A-47BD-8F6F-405B60194B53}"/>
              </a:ext>
            </a:extLst>
          </p:cNvPr>
          <p:cNvSpPr txBox="1">
            <a:spLocks/>
          </p:cNvSpPr>
          <p:nvPr/>
        </p:nvSpPr>
        <p:spPr>
          <a:xfrm>
            <a:off x="4589149" y="2119942"/>
            <a:ext cx="4415815" cy="280721"/>
          </a:xfrm>
          <a:prstGeom prst="rect">
            <a:avLst/>
          </a:prstGeom>
        </p:spPr>
        <p:txBody>
          <a:bodyPr/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Larsseit" panose="00000500000000000000" pitchFamily="50" charset="0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 panose="00000500000000000000" pitchFamily="50" charset="0"/>
                <a:ea typeface="+mn-ea"/>
                <a:cs typeface="+mn-cs"/>
              </a:rPr>
              <a:t>THE SITUATION</a:t>
            </a:r>
          </a:p>
        </p:txBody>
      </p:sp>
      <p:pic>
        <p:nvPicPr>
          <p:cNvPr id="36" name="Picture 35" descr="A close up of a garden&#10;&#10;Description automatically generated">
            <a:extLst>
              <a:ext uri="{FF2B5EF4-FFF2-40B4-BE49-F238E27FC236}">
                <a16:creationId xmlns:a16="http://schemas.microsoft.com/office/drawing/2014/main" id="{BC830205-90D3-4708-9299-E9F74B4C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88" y="3798488"/>
            <a:ext cx="3251200" cy="21530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42EE991-2739-4046-A0F9-02A01B75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995" y="5980215"/>
            <a:ext cx="1240622" cy="143055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C2F1376-D8F3-4E7B-9490-6E3A5D33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8" y="6156309"/>
            <a:ext cx="1132565" cy="11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139BFB99-413A-84A3-CDAB-72C463C8E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81" y="6335841"/>
            <a:ext cx="2168331" cy="5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1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FCF359-EDE7-427B-82D8-C9E2B4E2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720" y="1568635"/>
            <a:ext cx="3304090" cy="55949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/>
              <a:t>Summary of </a:t>
            </a:r>
            <a:br>
              <a:rPr lang="en-US" sz="2400" dirty="0"/>
            </a:br>
            <a:r>
              <a:rPr lang="en-US" sz="2400" dirty="0" err="1"/>
              <a:t>L’Ermitage</a:t>
            </a:r>
            <a:r>
              <a:rPr lang="en-US" sz="2400" dirty="0"/>
              <a:t> Beverly Hills </a:t>
            </a:r>
            <a:br>
              <a:rPr lang="en-US" sz="2400" dirty="0"/>
            </a:br>
            <a:r>
              <a:rPr lang="en-US" sz="2400" dirty="0"/>
              <a:t>Market Response &amp; Media Coverage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8AE89-5CB4-4B02-B9B4-27AAB9DC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F2F2E-9DF4-4F04-AF3F-7073D8E598BC}" type="slidenum">
              <a:rPr kumimoji="0" lang="en-US" sz="1155" b="0" i="0" u="none" strike="noStrike" kern="1200" cap="none" spc="0" normalizeH="0" baseline="0" noProof="0">
                <a:ln>
                  <a:noFill/>
                </a:ln>
                <a:solidFill>
                  <a:srgbClr val="21354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pPr marL="0" marR="0" lvl="0" indent="0" algn="r" defTabSz="1005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55" b="0" i="0" u="none" strike="noStrike" kern="1200" cap="none" spc="0" normalizeH="0" baseline="0" noProof="0" dirty="0">
              <a:ln>
                <a:noFill/>
              </a:ln>
              <a:solidFill>
                <a:srgbClr val="21354E"/>
              </a:solidFill>
              <a:effectLst/>
              <a:uLnTx/>
              <a:uFillTx/>
              <a:latin typeface="Larssei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A088D3-5EFB-4716-8CE5-7E4D0035FECD}"/>
              </a:ext>
            </a:extLst>
          </p:cNvPr>
          <p:cNvSpPr txBox="1"/>
          <p:nvPr/>
        </p:nvSpPr>
        <p:spPr>
          <a:xfrm>
            <a:off x="1644464" y="5883674"/>
            <a:ext cx="1666608" cy="174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Sale for $100,000,000 / ($862,000/key)</a:t>
            </a:r>
          </a:p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The 3</a:t>
            </a:r>
            <a:r>
              <a:rPr kumimoji="0" lang="en-US" sz="132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rd</a:t>
            </a:r>
            <a:r>
              <a:rPr kumimoji="0" lang="en-US" sz="1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 highest priced hospitality transaction in 2020</a:t>
            </a:r>
          </a:p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with a $70-75M valuation</a:t>
            </a:r>
          </a:p>
        </p:txBody>
      </p:sp>
      <p:pic>
        <p:nvPicPr>
          <p:cNvPr id="33" name="Graphic 32" descr="Money with solid fill">
            <a:extLst>
              <a:ext uri="{FF2B5EF4-FFF2-40B4-BE49-F238E27FC236}">
                <a16:creationId xmlns:a16="http://schemas.microsoft.com/office/drawing/2014/main" id="{66A89989-5342-4A1B-A4B3-81C7DA618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4848" y="4913037"/>
            <a:ext cx="1005840" cy="1005840"/>
          </a:xfrm>
          <a:prstGeom prst="rect">
            <a:avLst/>
          </a:prstGeom>
        </p:spPr>
      </p:pic>
      <p:pic>
        <p:nvPicPr>
          <p:cNvPr id="35" name="Graphic 34" descr="Children with solid fill">
            <a:extLst>
              <a:ext uri="{FF2B5EF4-FFF2-40B4-BE49-F238E27FC236}">
                <a16:creationId xmlns:a16="http://schemas.microsoft.com/office/drawing/2014/main" id="{441E12BD-B3AB-4751-83B0-F7A27601C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34" y="3270104"/>
            <a:ext cx="1005840" cy="10058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F66106C-B9DE-45A9-9996-CC3245A718F9}"/>
              </a:ext>
            </a:extLst>
          </p:cNvPr>
          <p:cNvSpPr txBox="1"/>
          <p:nvPr/>
        </p:nvSpPr>
        <p:spPr>
          <a:xfrm>
            <a:off x="10817" y="4111679"/>
            <a:ext cx="158115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Inquiries from over 1,000 Prospects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D276EA-BB2B-411C-84ED-DB545670222F}"/>
              </a:ext>
            </a:extLst>
          </p:cNvPr>
          <p:cNvSpPr txBox="1"/>
          <p:nvPr/>
        </p:nvSpPr>
        <p:spPr>
          <a:xfrm>
            <a:off x="1623022" y="4141040"/>
            <a:ext cx="16810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~800 executed the non-disclosure agreement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rsseit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0355BF-D1FF-4C82-A73B-81180D6A3D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113" y="2026044"/>
            <a:ext cx="1196265" cy="1196265"/>
          </a:xfrm>
          <a:prstGeom prst="rect">
            <a:avLst/>
          </a:prstGeom>
        </p:spPr>
      </p:pic>
      <p:pic>
        <p:nvPicPr>
          <p:cNvPr id="24" name="Picture 18" descr="Image result for costar logo">
            <a:extLst>
              <a:ext uri="{FF2B5EF4-FFF2-40B4-BE49-F238E27FC236}">
                <a16:creationId xmlns:a16="http://schemas.microsoft.com/office/drawing/2014/main" id="{C26464AE-A489-4DAE-A5B4-58EA67660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5804" y="2038550"/>
            <a:ext cx="1081432" cy="10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Los Angeles Times logo">
            <a:extLst>
              <a:ext uri="{FF2B5EF4-FFF2-40B4-BE49-F238E27FC236}">
                <a16:creationId xmlns:a16="http://schemas.microsoft.com/office/drawing/2014/main" id="{608C862A-4155-4220-8C58-E32E3E2B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567" y="389646"/>
            <a:ext cx="2664119" cy="33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The Real Deal Los Angeles logo">
            <a:extLst>
              <a:ext uri="{FF2B5EF4-FFF2-40B4-BE49-F238E27FC236}">
                <a16:creationId xmlns:a16="http://schemas.microsoft.com/office/drawing/2014/main" id="{F2B99D7F-7A5F-499F-93E4-9B1169BAF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5704" y="897838"/>
            <a:ext cx="2531282" cy="53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age result for New York Times logo">
            <a:extLst>
              <a:ext uri="{FF2B5EF4-FFF2-40B4-BE49-F238E27FC236}">
                <a16:creationId xmlns:a16="http://schemas.microsoft.com/office/drawing/2014/main" id="{3318E2EA-228F-4A7B-8141-EAAC9B49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651" y="1520059"/>
            <a:ext cx="3071945" cy="6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A9B0C4-0B61-4EF9-816A-AC156869528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776" y="2147004"/>
            <a:ext cx="1513544" cy="854586"/>
          </a:xfrm>
          <a:prstGeom prst="rect">
            <a:avLst/>
          </a:prstGeom>
        </p:spPr>
      </p:pic>
      <p:pic>
        <p:nvPicPr>
          <p:cNvPr id="37" name="Picture 12" descr="Image result for Hotel business logo">
            <a:extLst>
              <a:ext uri="{FF2B5EF4-FFF2-40B4-BE49-F238E27FC236}">
                <a16:creationId xmlns:a16="http://schemas.microsoft.com/office/drawing/2014/main" id="{3EB46818-168D-4A8A-9A86-CAC8B1C00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770" b="38875"/>
          <a:stretch/>
        </p:blipFill>
        <p:spPr bwMode="auto">
          <a:xfrm>
            <a:off x="6633444" y="1552363"/>
            <a:ext cx="2978136" cy="4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Image result for my news la logo">
            <a:extLst>
              <a:ext uri="{FF2B5EF4-FFF2-40B4-BE49-F238E27FC236}">
                <a16:creationId xmlns:a16="http://schemas.microsoft.com/office/drawing/2014/main" id="{9AA0585C-D9E2-46DF-A9C7-421134C2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761" y="3087298"/>
            <a:ext cx="982568" cy="98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Image result for los angeles business journal logo">
            <a:extLst>
              <a:ext uri="{FF2B5EF4-FFF2-40B4-BE49-F238E27FC236}">
                <a16:creationId xmlns:a16="http://schemas.microsoft.com/office/drawing/2014/main" id="{E78E8AA6-DF77-4995-A14A-A9D09CF0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18" y="269481"/>
            <a:ext cx="2236797" cy="6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Image result for Commercial Property Executive logo">
            <a:extLst>
              <a:ext uri="{FF2B5EF4-FFF2-40B4-BE49-F238E27FC236}">
                <a16:creationId xmlns:a16="http://schemas.microsoft.com/office/drawing/2014/main" id="{AD8C6843-2414-45AD-9EEE-7F1D9CBD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671" y="3067274"/>
            <a:ext cx="2703156" cy="83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6" descr="Image result for Connect CRE logo">
            <a:extLst>
              <a:ext uri="{FF2B5EF4-FFF2-40B4-BE49-F238E27FC236}">
                <a16:creationId xmlns:a16="http://schemas.microsoft.com/office/drawing/2014/main" id="{0AED08E3-8BB6-4ED0-BBBC-92EBD821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752" y="2400979"/>
            <a:ext cx="1821765" cy="4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8" descr="Image result for Globe street logo">
            <a:extLst>
              <a:ext uri="{FF2B5EF4-FFF2-40B4-BE49-F238E27FC236}">
                <a16:creationId xmlns:a16="http://schemas.microsoft.com/office/drawing/2014/main" id="{C991E512-D4A2-4851-89D8-F560E702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170" y="957635"/>
            <a:ext cx="1600744" cy="37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0" descr="Image result for hotel management logo">
            <a:extLst>
              <a:ext uri="{FF2B5EF4-FFF2-40B4-BE49-F238E27FC236}">
                <a16:creationId xmlns:a16="http://schemas.microsoft.com/office/drawing/2014/main" id="{33536393-5DDE-4862-9AD2-41B128A8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847" y="3001590"/>
            <a:ext cx="868062" cy="10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04FDD8-6D0A-4BEA-8BA6-5E90E3326BB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211" y="4157790"/>
            <a:ext cx="2566049" cy="31357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B30B86-47B1-44EF-898E-6AA6E977897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187" y="4069866"/>
            <a:ext cx="2256537" cy="2588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960D88-0045-4B11-94D9-AFE7205F962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769" y="4500333"/>
            <a:ext cx="3003645" cy="4296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DBE28C4-EF99-4869-9B40-D531D5D3AF0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829" y="4918108"/>
            <a:ext cx="3003645" cy="21164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3487F9E-F284-401B-91FF-5B815B73D172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788" y="5230401"/>
            <a:ext cx="3042982" cy="25217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136BEE5-4232-4E37-9A1C-C104C71DF61D}"/>
              </a:ext>
            </a:extLst>
          </p:cNvPr>
          <p:cNvSpPr txBox="1"/>
          <p:nvPr/>
        </p:nvSpPr>
        <p:spPr>
          <a:xfrm>
            <a:off x="201881" y="2687644"/>
            <a:ext cx="2965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10058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SUCCESS IN NUMBERS</a:t>
            </a:r>
          </a:p>
        </p:txBody>
      </p:sp>
      <p:pic>
        <p:nvPicPr>
          <p:cNvPr id="11" name="Graphic 10" descr="Contract with solid fill">
            <a:extLst>
              <a:ext uri="{FF2B5EF4-FFF2-40B4-BE49-F238E27FC236}">
                <a16:creationId xmlns:a16="http://schemas.microsoft.com/office/drawing/2014/main" id="{0D1B567C-006B-433C-AA0B-3420840F48A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085033" y="3392584"/>
            <a:ext cx="719095" cy="719095"/>
          </a:xfrm>
          <a:prstGeom prst="rect">
            <a:avLst/>
          </a:prstGeom>
        </p:spPr>
      </p:pic>
      <p:pic>
        <p:nvPicPr>
          <p:cNvPr id="16" name="Graphic 15" descr="Postit Notes 3 with solid fill">
            <a:extLst>
              <a:ext uri="{FF2B5EF4-FFF2-40B4-BE49-F238E27FC236}">
                <a16:creationId xmlns:a16="http://schemas.microsoft.com/office/drawing/2014/main" id="{8A7F3FD5-1547-42A8-BB68-40A5427E9F7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93999" y="4969274"/>
            <a:ext cx="914400" cy="914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DB00F6C-464E-4A42-80E8-4B01B13C450A}"/>
              </a:ext>
            </a:extLst>
          </p:cNvPr>
          <p:cNvSpPr txBox="1"/>
          <p:nvPr/>
        </p:nvSpPr>
        <p:spPr>
          <a:xfrm>
            <a:off x="41867" y="5932845"/>
            <a:ext cx="1581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Over 50 offer packages; offers higher than pre-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Covid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 values </a:t>
            </a:r>
          </a:p>
        </p:txBody>
      </p:sp>
    </p:spTree>
    <p:extLst>
      <p:ext uri="{BB962C8B-B14F-4D97-AF65-F5344CB8AC3E}">
        <p14:creationId xmlns:p14="http://schemas.microsoft.com/office/powerpoint/2010/main" val="362535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8400" cy="7772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684" y="-1142198"/>
            <a:ext cx="7772400" cy="10057767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906" y="0"/>
            <a:ext cx="7483447" cy="7771914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256251" y="-30780"/>
            <a:ext cx="5547173" cy="1005967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62B7AE-17E8-4FF2-B1E5-2E935ADA9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171" y="518160"/>
            <a:ext cx="5052057" cy="67360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E2FF49-DC8E-49AD-85C7-CA4DCB78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6064" y="7316419"/>
            <a:ext cx="369646" cy="4138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32A503A-94B1-5E42-BAA4-8A496B25C751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699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3CDE0BC-6F28-42FA-810C-521C2EDFD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1" b="-1"/>
          <a:stretch/>
        </p:blipFill>
        <p:spPr bwMode="auto">
          <a:xfrm>
            <a:off x="4258693" y="3714147"/>
            <a:ext cx="5036940" cy="39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C363D-995B-493E-A422-84749B44D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6" r="9137" b="3"/>
          <a:stretch/>
        </p:blipFill>
        <p:spPr>
          <a:xfrm>
            <a:off x="22" y="114310"/>
            <a:ext cx="6005905" cy="4284869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BF63E-22F7-4BFE-80FD-C3FB36E58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5" r="27034" b="-2"/>
          <a:stretch/>
        </p:blipFill>
        <p:spPr>
          <a:xfrm>
            <a:off x="6153099" y="89499"/>
            <a:ext cx="3142534" cy="345348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AC9EA90-50F3-4F5F-B39D-D32CF8F38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r="18658" b="1"/>
          <a:stretch/>
        </p:blipFill>
        <p:spPr bwMode="auto">
          <a:xfrm>
            <a:off x="22" y="4586653"/>
            <a:ext cx="4125957" cy="3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C1795-5903-4820-BD10-609DFDCD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542" y="7104888"/>
            <a:ext cx="416826" cy="401638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>
              <a:spcAft>
                <a:spcPts val="660"/>
              </a:spcAft>
            </a:pPr>
            <a:fld id="{BBD45762-6DF2-4467-961C-B0CBC68DBD49}" type="slidenum">
              <a:rPr lang="en-US"/>
              <a:pPr>
                <a:spcAft>
                  <a:spcPts val="660"/>
                </a:spcAft>
              </a:pPr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5F7D6-4284-45B6-80BE-4C2CB0537E37}"/>
              </a:ext>
            </a:extLst>
          </p:cNvPr>
          <p:cNvSpPr txBox="1"/>
          <p:nvPr/>
        </p:nvSpPr>
        <p:spPr>
          <a:xfrm>
            <a:off x="107420" y="211955"/>
            <a:ext cx="2509717" cy="3970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80" dirty="0"/>
              <a:t>Accommodations</a:t>
            </a:r>
          </a:p>
        </p:txBody>
      </p:sp>
    </p:spTree>
    <p:extLst>
      <p:ext uri="{BB962C8B-B14F-4D97-AF65-F5344CB8AC3E}">
        <p14:creationId xmlns:p14="http://schemas.microsoft.com/office/powerpoint/2010/main" val="296342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kitchen with a sink and a mirror&#10;&#10;Description automatically generated">
            <a:extLst>
              <a:ext uri="{FF2B5EF4-FFF2-40B4-BE49-F238E27FC236}">
                <a16:creationId xmlns:a16="http://schemas.microsoft.com/office/drawing/2014/main" id="{4AF4A1C2-A3BF-40CE-8513-81126A01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" r="1" b="3305"/>
          <a:stretch/>
        </p:blipFill>
        <p:spPr>
          <a:xfrm>
            <a:off x="22" y="114311"/>
            <a:ext cx="5952683" cy="3266223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8" name="Picture 7" descr="A hotel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734D5380-E17E-4215-A835-6C56580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r="12792" b="-3"/>
          <a:stretch/>
        </p:blipFill>
        <p:spPr>
          <a:xfrm>
            <a:off x="4638342" y="114311"/>
            <a:ext cx="5420060" cy="4125796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3" name="Picture 1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F93E125-0633-43DD-BBF9-2304B33CB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r="2" b="18496"/>
          <a:stretch/>
        </p:blipFill>
        <p:spPr>
          <a:xfrm>
            <a:off x="3450160" y="4390983"/>
            <a:ext cx="6608242" cy="3267117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Picture 5" descr="A large room with a sink and a window&#10;&#10;Description automatically generated">
            <a:extLst>
              <a:ext uri="{FF2B5EF4-FFF2-40B4-BE49-F238E27FC236}">
                <a16:creationId xmlns:a16="http://schemas.microsoft.com/office/drawing/2014/main" id="{7CA2D140-821F-47A6-9D98-45193E620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6"/>
          <a:stretch/>
        </p:blipFill>
        <p:spPr>
          <a:xfrm>
            <a:off x="22" y="3531410"/>
            <a:ext cx="5122860" cy="4126690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89816" y="6759799"/>
            <a:ext cx="563754" cy="401638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>
              <a:spcAft>
                <a:spcPts val="660"/>
              </a:spcAft>
            </a:pPr>
            <a:fld id="{726F2F2E-9DF4-4F04-AF3F-7073D8E598BC}" type="slidenum">
              <a:rPr lang="en-US"/>
              <a:pPr>
                <a:spcAft>
                  <a:spcPts val="660"/>
                </a:spcAft>
              </a:pPr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EE2C6-8F84-4EB1-B9D9-F393697BE2FB}"/>
              </a:ext>
            </a:extLst>
          </p:cNvPr>
          <p:cNvSpPr txBox="1"/>
          <p:nvPr/>
        </p:nvSpPr>
        <p:spPr>
          <a:xfrm>
            <a:off x="107420" y="211955"/>
            <a:ext cx="2509717" cy="3970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80" dirty="0"/>
              <a:t>Accommodations</a:t>
            </a:r>
          </a:p>
        </p:txBody>
      </p:sp>
    </p:spTree>
    <p:extLst>
      <p:ext uri="{BB962C8B-B14F-4D97-AF65-F5344CB8AC3E}">
        <p14:creationId xmlns:p14="http://schemas.microsoft.com/office/powerpoint/2010/main" val="402537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7ADD37-1CD8-4986-BA1A-1F976689E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r="3904" b="1"/>
          <a:stretch/>
        </p:blipFill>
        <p:spPr>
          <a:xfrm>
            <a:off x="4258693" y="3714147"/>
            <a:ext cx="5036940" cy="39439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E02100-D1F6-4D4E-A36E-3772270D4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r="1104" b="1"/>
          <a:stretch/>
        </p:blipFill>
        <p:spPr>
          <a:xfrm>
            <a:off x="22" y="114310"/>
            <a:ext cx="6005905" cy="4284869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1" name="Picture 20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577834E-2301-4744-90E7-A5AE3EC654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20611" b="2"/>
          <a:stretch/>
        </p:blipFill>
        <p:spPr>
          <a:xfrm>
            <a:off x="6153099" y="89499"/>
            <a:ext cx="3142534" cy="3453484"/>
          </a:xfrm>
          <a:prstGeom prst="rect">
            <a:avLst/>
          </a:prstGeom>
        </p:spPr>
      </p:pic>
      <p:pic>
        <p:nvPicPr>
          <p:cNvPr id="19" name="Picture 18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38FDF59D-7FF5-4639-BD2D-4AA95B0472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r="2" b="2"/>
          <a:stretch/>
        </p:blipFill>
        <p:spPr>
          <a:xfrm>
            <a:off x="22" y="4586653"/>
            <a:ext cx="4125957" cy="30714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02542" y="7104888"/>
            <a:ext cx="416826" cy="401638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>
              <a:spcAft>
                <a:spcPts val="660"/>
              </a:spcAft>
            </a:pPr>
            <a:fld id="{726F2F2E-9DF4-4F04-AF3F-7073D8E598BC}" type="slidenum">
              <a:rPr lang="en-US"/>
              <a:pPr>
                <a:spcAft>
                  <a:spcPts val="660"/>
                </a:spcAft>
              </a:pPr>
              <a:t>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7CD5D-B055-4FC5-8B3F-10E0150A5D54}"/>
              </a:ext>
            </a:extLst>
          </p:cNvPr>
          <p:cNvSpPr txBox="1"/>
          <p:nvPr/>
        </p:nvSpPr>
        <p:spPr>
          <a:xfrm>
            <a:off x="107420" y="211955"/>
            <a:ext cx="3242126" cy="3970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80" dirty="0"/>
              <a:t>Public Space, Gym and Spa</a:t>
            </a:r>
          </a:p>
        </p:txBody>
      </p:sp>
    </p:spTree>
    <p:extLst>
      <p:ext uri="{BB962C8B-B14F-4D97-AF65-F5344CB8AC3E}">
        <p14:creationId xmlns:p14="http://schemas.microsoft.com/office/powerpoint/2010/main" val="327836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ning room table&#10;&#10;Description automatically generated">
            <a:extLst>
              <a:ext uri="{FF2B5EF4-FFF2-40B4-BE49-F238E27FC236}">
                <a16:creationId xmlns:a16="http://schemas.microsoft.com/office/drawing/2014/main" id="{FBC32BC1-7C23-41FA-BF6F-E6A281202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r="7700" b="2"/>
          <a:stretch/>
        </p:blipFill>
        <p:spPr>
          <a:xfrm>
            <a:off x="22" y="114311"/>
            <a:ext cx="5952683" cy="3266223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A dining room table in front of a fence&#10;&#10;Description automatically generated">
            <a:extLst>
              <a:ext uri="{FF2B5EF4-FFF2-40B4-BE49-F238E27FC236}">
                <a16:creationId xmlns:a16="http://schemas.microsoft.com/office/drawing/2014/main" id="{1771835B-FC89-4DBB-89C1-AFBCCE780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5" b="-2"/>
          <a:stretch/>
        </p:blipFill>
        <p:spPr>
          <a:xfrm>
            <a:off x="4638342" y="114311"/>
            <a:ext cx="5420060" cy="4125796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pool next to a body of water&#10;&#10;Description automatically generated">
            <a:extLst>
              <a:ext uri="{FF2B5EF4-FFF2-40B4-BE49-F238E27FC236}">
                <a16:creationId xmlns:a16="http://schemas.microsoft.com/office/drawing/2014/main" id="{651BB320-1A01-4541-A851-8487933B7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 r="2" b="13333"/>
          <a:stretch/>
        </p:blipFill>
        <p:spPr>
          <a:xfrm>
            <a:off x="3450160" y="4390983"/>
            <a:ext cx="6608242" cy="3267117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5186B8A2-4A44-4535-A76A-D64C5A0671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7192" b="2"/>
          <a:stretch/>
        </p:blipFill>
        <p:spPr>
          <a:xfrm>
            <a:off x="22" y="3531410"/>
            <a:ext cx="5122860" cy="4126690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A05D0-EF6E-47C7-A8EC-AAF001B6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816" y="6759799"/>
            <a:ext cx="563754" cy="401638"/>
          </a:xfrm>
        </p:spPr>
        <p:txBody>
          <a:bodyPr>
            <a:normAutofit/>
          </a:bodyPr>
          <a:lstStyle/>
          <a:p>
            <a:pPr>
              <a:spcAft>
                <a:spcPts val="660"/>
              </a:spcAft>
            </a:pPr>
            <a:fld id="{BBD45762-6DF2-4467-961C-B0CBC68DBD49}" type="slidenum">
              <a:rPr lang="en-US" smtClean="0"/>
              <a:pPr>
                <a:spcAft>
                  <a:spcPts val="660"/>
                </a:spcAft>
              </a:pPr>
              <a:t>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AD2F-641D-46C2-BCD7-0A59D043E623}"/>
              </a:ext>
            </a:extLst>
          </p:cNvPr>
          <p:cNvSpPr txBox="1"/>
          <p:nvPr/>
        </p:nvSpPr>
        <p:spPr>
          <a:xfrm>
            <a:off x="107420" y="211955"/>
            <a:ext cx="4530921" cy="3970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80" dirty="0"/>
              <a:t>Rooftop Pool, Event Space &amp; Restaurant</a:t>
            </a:r>
          </a:p>
        </p:txBody>
      </p:sp>
    </p:spTree>
    <p:extLst>
      <p:ext uri="{BB962C8B-B14F-4D97-AF65-F5344CB8AC3E}">
        <p14:creationId xmlns:p14="http://schemas.microsoft.com/office/powerpoint/2010/main" val="2380221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Keen Brand Identity">
      <a:dk1>
        <a:sysClr val="windowText" lastClr="000000"/>
      </a:dk1>
      <a:lt1>
        <a:sysClr val="window" lastClr="FFFFFF"/>
      </a:lt1>
      <a:dk2>
        <a:srgbClr val="21354E"/>
      </a:dk2>
      <a:lt2>
        <a:srgbClr val="EFF2F4"/>
      </a:lt2>
      <a:accent1>
        <a:srgbClr val="0C88A5"/>
      </a:accent1>
      <a:accent2>
        <a:srgbClr val="21354E"/>
      </a:accent2>
      <a:accent3>
        <a:srgbClr val="004E66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Keen Brand Identity">
      <a:majorFont>
        <a:latin typeface="Gauthier FY"/>
        <a:ea typeface=""/>
        <a:cs typeface=""/>
      </a:majorFont>
      <a:minorFont>
        <a:latin typeface="Larsseit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389</Words>
  <Application>Microsoft Office PowerPoint</Application>
  <PresentationFormat>Custom</PresentationFormat>
  <Paragraphs>41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Gauthier FY</vt:lpstr>
      <vt:lpstr>Larsseit</vt:lpstr>
      <vt:lpstr>Office Theme</vt:lpstr>
      <vt:lpstr>Retrospect</vt:lpstr>
      <vt:lpstr>3_Office Theme</vt:lpstr>
      <vt:lpstr>The L’Ermitage Advantage</vt:lpstr>
      <vt:lpstr>L’Ermitage Beverly Hills Hotel,  Special Master </vt:lpstr>
      <vt:lpstr>Summary of  L’Ermitage Beverly Hills  Market Response &amp; Media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Ramirez</dc:creator>
  <cp:lastModifiedBy>Heather Milazzo</cp:lastModifiedBy>
  <cp:revision>63</cp:revision>
  <dcterms:created xsi:type="dcterms:W3CDTF">2019-08-22T18:12:29Z</dcterms:created>
  <dcterms:modified xsi:type="dcterms:W3CDTF">2025-04-22T14:14:44Z</dcterms:modified>
</cp:coreProperties>
</file>